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3"/>
  </p:handoutMasterIdLst>
  <p:sldIdLst>
    <p:sldId id="262" r:id="rId2"/>
    <p:sldId id="267" r:id="rId3"/>
    <p:sldId id="278" r:id="rId4"/>
    <p:sldId id="272" r:id="rId5"/>
    <p:sldId id="279" r:id="rId6"/>
    <p:sldId id="270" r:id="rId7"/>
    <p:sldId id="273" r:id="rId8"/>
    <p:sldId id="285" r:id="rId9"/>
    <p:sldId id="283" r:id="rId10"/>
    <p:sldId id="274" r:id="rId11"/>
    <p:sldId id="261" r:id="rId12"/>
  </p:sldIdLst>
  <p:sldSz cx="9144000" cy="6858000" type="screen4x3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B96FDE76-7671-4D75-844E-0F6F8FE90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699A072B-1CC3-459B-9FAE-C393282594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1555C190-A511-4044-8916-837610B0FF78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BCD4C176-E15C-4E21-AE12-22BB805984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EEDA3618-6F7F-4C9A-860C-E50AD7882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18715A7-CA04-4D1E-AFF6-9CBDD3DFEDE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3525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attēla ikonas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8B7F12F-4DD2-4212-AE6A-3DDAF8669FB4}" type="datetimeFigureOut">
              <a:rPr lang="lv-LV" smtClean="0"/>
              <a:t>28.10.2018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7423574-3613-4BC7-92B6-70EB1B4E1FB3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Eva.jekobsone@saldus.l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C:\Users\eva.jekobsone\Desktop\projekts\evas dokumenti\Projekti\putni\iepirkums\putni_iepirkums\interreg-krasain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528392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irsraksts 1"/>
          <p:cNvSpPr txBox="1">
            <a:spLocks/>
          </p:cNvSpPr>
          <p:nvPr/>
        </p:nvSpPr>
        <p:spPr>
          <a:xfrm>
            <a:off x="827584" y="1916832"/>
            <a:ext cx="7488832" cy="29523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v-LV" b="1" dirty="0"/>
              <a:t>Dabas tūrisms visiem </a:t>
            </a:r>
            <a:br>
              <a:rPr lang="lv-LV" b="1" dirty="0"/>
            </a:br>
            <a:r>
              <a:rPr lang="lv-LV" b="1" dirty="0"/>
              <a:t>(</a:t>
            </a:r>
            <a:r>
              <a:rPr lang="lv-LV" b="1" dirty="0" err="1"/>
              <a:t>Introducing</a:t>
            </a:r>
            <a:r>
              <a:rPr lang="lv-LV" b="1" dirty="0"/>
              <a:t> </a:t>
            </a:r>
            <a:r>
              <a:rPr lang="lv-LV" b="1" dirty="0" err="1"/>
              <a:t>Nature</a:t>
            </a:r>
            <a:r>
              <a:rPr lang="lv-LV" b="1" dirty="0"/>
              <a:t> </a:t>
            </a:r>
            <a:r>
              <a:rPr lang="lv-LV" b="1" dirty="0" err="1"/>
              <a:t>Tourism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all-</a:t>
            </a:r>
            <a:r>
              <a:rPr lang="lv-LV" b="1" dirty="0"/>
              <a:t> UNIGREEN) </a:t>
            </a:r>
          </a:p>
          <a:p>
            <a:pPr algn="ctr"/>
            <a:r>
              <a:rPr lang="lv-LV" b="1" dirty="0" err="1"/>
              <a:t>Nr.LLI-010</a:t>
            </a:r>
            <a:br>
              <a:rPr lang="lv-LV" dirty="0"/>
            </a:br>
            <a:endParaRPr lang="lv-LV" dirty="0"/>
          </a:p>
        </p:txBody>
      </p:sp>
      <p:sp>
        <p:nvSpPr>
          <p:cNvPr id="2" name="Taisnstūris 1"/>
          <p:cNvSpPr/>
          <p:nvPr/>
        </p:nvSpPr>
        <p:spPr>
          <a:xfrm>
            <a:off x="2845146" y="4654877"/>
            <a:ext cx="3599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lv-LV" b="1" i="1" dirty="0"/>
              <a:t>Project </a:t>
            </a:r>
            <a:r>
              <a:rPr lang="lv-LV" b="1" i="1" dirty="0" err="1"/>
              <a:t>Management</a:t>
            </a:r>
            <a:r>
              <a:rPr lang="lv-LV" b="1" i="1" dirty="0"/>
              <a:t> </a:t>
            </a:r>
            <a:r>
              <a:rPr lang="lv-LV" b="1" i="1" dirty="0" err="1"/>
              <a:t>meeting</a:t>
            </a:r>
            <a:r>
              <a:rPr lang="lv-LV" b="1" i="1" dirty="0"/>
              <a:t> </a:t>
            </a:r>
          </a:p>
          <a:p>
            <a:pPr algn="ctr">
              <a:defRPr/>
            </a:pPr>
            <a:r>
              <a:rPr lang="lv-LV" b="1" i="1" dirty="0"/>
              <a:t>25.10.-26.10.2018.  </a:t>
            </a:r>
            <a:r>
              <a:rPr lang="lv-LV" b="1" i="1" dirty="0" err="1"/>
              <a:t>in</a:t>
            </a:r>
            <a:r>
              <a:rPr lang="lv-LV" b="1" i="1" dirty="0"/>
              <a:t> Biržai</a:t>
            </a:r>
          </a:p>
        </p:txBody>
      </p:sp>
      <p:sp>
        <p:nvSpPr>
          <p:cNvPr id="3" name="AutoShape 2" descr="https://dlx.saldus.lv/doclogix/Contacts/..%5CSaldusfoto%5CDarbinieki%5CJekobsoneEv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6" name="Taisnstūris 5"/>
          <p:cNvSpPr/>
          <p:nvPr/>
        </p:nvSpPr>
        <p:spPr>
          <a:xfrm>
            <a:off x="4355976" y="557994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lv-LV" b="1" i="1" dirty="0"/>
              <a:t>Saldus</a:t>
            </a:r>
          </a:p>
        </p:txBody>
      </p:sp>
    </p:spTree>
    <p:extLst>
      <p:ext uri="{BB962C8B-B14F-4D97-AF65-F5344CB8AC3E}">
        <p14:creationId xmlns:p14="http://schemas.microsoft.com/office/powerpoint/2010/main" val="2569139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1">
            <a:extLst>
              <a:ext uri="{FF2B5EF4-FFF2-40B4-BE49-F238E27FC236}">
                <a16:creationId xmlns:a16="http://schemas.microsoft.com/office/drawing/2014/main" id="{D4D3799B-2D34-4353-B737-BC38EB79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08" y="1124744"/>
            <a:ext cx="7024744" cy="936104"/>
          </a:xfrm>
        </p:spPr>
        <p:txBody>
          <a:bodyPr>
            <a:normAutofit fontScale="90000"/>
          </a:bodyPr>
          <a:lstStyle/>
          <a:p>
            <a:r>
              <a:rPr lang="lv-LV" b="1" dirty="0"/>
              <a:t>Project </a:t>
            </a:r>
            <a:r>
              <a:rPr lang="lv-LV" b="1" dirty="0" err="1"/>
              <a:t>budget</a:t>
            </a:r>
            <a:br>
              <a:rPr lang="lv-LV" b="1" dirty="0"/>
            </a:br>
            <a:endParaRPr lang="lv-LV" sz="2200" b="1" dirty="0"/>
          </a:p>
        </p:txBody>
      </p:sp>
      <p:pic>
        <p:nvPicPr>
          <p:cNvPr id="5" name="Attēls 4" descr="C:\Users\eva.jekobsone\Desktop\projekts\evas dokumenti\Projekti\putni\iepirkums\putni_iepirkums\interreg-krasains.png">
            <a:extLst>
              <a:ext uri="{FF2B5EF4-FFF2-40B4-BE49-F238E27FC236}">
                <a16:creationId xmlns:a16="http://schemas.microsoft.com/office/drawing/2014/main" id="{622CB37A-7335-4B86-837F-137E705F8A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528392" cy="12241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ula 5">
            <a:extLst>
              <a:ext uri="{FF2B5EF4-FFF2-40B4-BE49-F238E27FC236}">
                <a16:creationId xmlns:a16="http://schemas.microsoft.com/office/drawing/2014/main" id="{76B2C6EE-0FB7-44A9-9002-A5EE054CE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121566"/>
              </p:ext>
            </p:extLst>
          </p:nvPr>
        </p:nvGraphicFramePr>
        <p:xfrm>
          <a:off x="755577" y="2132856"/>
          <a:ext cx="7704855" cy="343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190971045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30473902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426756088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923317747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42833995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err="1"/>
                        <a:t>Planning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err="1"/>
                        <a:t>Actual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70753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 err="1"/>
                        <a:t>Report</a:t>
                      </a:r>
                      <a:r>
                        <a:rPr lang="lv-LV" sz="1600" dirty="0"/>
                        <a:t> Nr.1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€ 43 520,85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€ 20 979,67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38420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err="1"/>
                        <a:t>Report</a:t>
                      </a:r>
                      <a:r>
                        <a:rPr lang="lv-LV" sz="1600" dirty="0"/>
                        <a:t> Nr.2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€ 7 404,69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8610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err="1"/>
                        <a:t>Report</a:t>
                      </a:r>
                      <a:r>
                        <a:rPr lang="lv-LV" sz="1600" dirty="0"/>
                        <a:t> Nr.3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€ 300,16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€ 1562,50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Tourist</a:t>
                      </a:r>
                      <a:r>
                        <a:rPr lang="lv-LV" sz="1000" dirty="0"/>
                        <a:t> </a:t>
                      </a:r>
                      <a:r>
                        <a:rPr lang="lv-LV" sz="1000" dirty="0" err="1"/>
                        <a:t>counter</a:t>
                      </a:r>
                      <a:r>
                        <a:rPr lang="lv-LV" sz="1000" dirty="0"/>
                        <a:t> 1396,50</a:t>
                      </a:r>
                    </a:p>
                    <a:p>
                      <a:r>
                        <a:rPr lang="lv-LV" sz="1000" dirty="0" err="1"/>
                        <a:t>Management</a:t>
                      </a:r>
                      <a:r>
                        <a:rPr lang="lv-LV" sz="1000" dirty="0"/>
                        <a:t> 116 +50 =166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75821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err="1"/>
                        <a:t>Reports</a:t>
                      </a:r>
                      <a:r>
                        <a:rPr lang="lv-LV" sz="1600" dirty="0"/>
                        <a:t> Nr.4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€ 287,26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00259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dirty="0" err="1"/>
                        <a:t>Total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€ 44108,27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€ 29 946,86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dirty="0" err="1"/>
                        <a:t>Now</a:t>
                      </a:r>
                      <a:r>
                        <a:rPr lang="lv-LV" dirty="0"/>
                        <a:t> </a:t>
                      </a:r>
                      <a:r>
                        <a:rPr lang="lv-LV" dirty="0" err="1"/>
                        <a:t>Save</a:t>
                      </a:r>
                      <a:r>
                        <a:rPr lang="lv-LV" dirty="0"/>
                        <a:t> </a:t>
                      </a:r>
                    </a:p>
                    <a:p>
                      <a:pPr algn="r"/>
                      <a:r>
                        <a:rPr lang="lv-LV" dirty="0"/>
                        <a:t>14 161,41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259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61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Thank you for attention</a:t>
            </a:r>
            <a:r>
              <a:rPr lang="lv-LV" b="1" dirty="0"/>
              <a:t>!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2121099"/>
          </a:xfrm>
        </p:spPr>
        <p:txBody>
          <a:bodyPr/>
          <a:lstStyle/>
          <a:p>
            <a:pPr marL="0" indent="0" algn="ctr">
              <a:buNone/>
            </a:pPr>
            <a:r>
              <a:rPr lang="lv-LV" dirty="0"/>
              <a:t>Eva </a:t>
            </a:r>
            <a:r>
              <a:rPr lang="lv-LV" dirty="0" err="1"/>
              <a:t>Jēkobsone</a:t>
            </a:r>
            <a:endParaRPr lang="lv-LV" dirty="0"/>
          </a:p>
          <a:p>
            <a:pPr marL="0" indent="0" algn="ctr">
              <a:buNone/>
            </a:pPr>
            <a:r>
              <a:rPr lang="lv-LV" u="sng" dirty="0" err="1">
                <a:solidFill>
                  <a:schemeClr val="tx1"/>
                </a:solidFill>
                <a:hlinkClick r:id="rId2"/>
              </a:rPr>
              <a:t>eva.jekobsone@saldus.lv</a:t>
            </a:r>
            <a:endParaRPr lang="lv-LV" u="sng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lv-LV" dirty="0"/>
              <a:t>+371 20267729</a:t>
            </a:r>
          </a:p>
        </p:txBody>
      </p:sp>
      <p:pic>
        <p:nvPicPr>
          <p:cNvPr id="4" name="Attēls 3" descr="C:\Users\eva.jekobsone\Desktop\projekts\evas dokumenti\Projekti\putni\iepirkums\putni_iepirkums\interreg-krasain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22113"/>
            <a:ext cx="3528392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63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84D1819-EB7E-4CCC-B511-EA21B919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564904"/>
            <a:ext cx="7056784" cy="3384376"/>
          </a:xfrm>
        </p:spPr>
        <p:txBody>
          <a:bodyPr/>
          <a:lstStyle/>
          <a:p>
            <a:pPr marL="68580" indent="0">
              <a:buNone/>
            </a:pPr>
            <a:r>
              <a:rPr lang="lv-LV" sz="2800" b="1" dirty="0"/>
              <a:t>1.Watching </a:t>
            </a:r>
            <a:r>
              <a:rPr lang="lv-LV" sz="2800" b="1" dirty="0" err="1"/>
              <a:t>tower</a:t>
            </a:r>
            <a:r>
              <a:rPr lang="lv-LV" sz="2800" b="1" dirty="0"/>
              <a:t> </a:t>
            </a:r>
            <a:r>
              <a:rPr lang="lv-LV" sz="2800" b="1" dirty="0" err="1"/>
              <a:t>building</a:t>
            </a:r>
            <a:r>
              <a:rPr lang="lv-LV" sz="2800" b="1" dirty="0"/>
              <a:t> near  </a:t>
            </a:r>
            <a:r>
              <a:rPr lang="lv-LV" sz="2800" b="1" dirty="0" err="1"/>
              <a:t>of</a:t>
            </a:r>
            <a:r>
              <a:rPr lang="lv-LV" sz="2800" b="1" dirty="0"/>
              <a:t> Sātiņu </a:t>
            </a:r>
            <a:r>
              <a:rPr lang="lv-LV" sz="2800" b="1" dirty="0" err="1"/>
              <a:t>ponds</a:t>
            </a:r>
            <a:r>
              <a:rPr lang="lv-LV" sz="2800" b="1" dirty="0"/>
              <a:t>. </a:t>
            </a:r>
          </a:p>
          <a:p>
            <a:pPr marL="68580" indent="0">
              <a:buNone/>
            </a:pPr>
            <a:r>
              <a:rPr lang="lv-LV" sz="2800" dirty="0"/>
              <a:t>2. </a:t>
            </a:r>
            <a:r>
              <a:rPr lang="lv-LV" sz="2800" b="1" dirty="0" err="1"/>
              <a:t>Visitor</a:t>
            </a:r>
            <a:r>
              <a:rPr lang="lv-LV" sz="2800" b="1" dirty="0"/>
              <a:t> </a:t>
            </a:r>
            <a:r>
              <a:rPr lang="lv-LV" sz="2800" b="1" dirty="0" err="1"/>
              <a:t>counter</a:t>
            </a:r>
            <a:r>
              <a:rPr lang="lv-LV" sz="2800" b="1" dirty="0"/>
              <a:t> </a:t>
            </a:r>
            <a:r>
              <a:rPr lang="lv-LV" sz="2800" b="1" dirty="0" err="1"/>
              <a:t>installation</a:t>
            </a:r>
            <a:r>
              <a:rPr lang="lv-LV" sz="2800" b="1" dirty="0"/>
              <a:t> </a:t>
            </a:r>
            <a:r>
              <a:rPr lang="lv-LV" sz="2800" b="1" dirty="0" err="1"/>
              <a:t>in</a:t>
            </a:r>
            <a:r>
              <a:rPr lang="lv-LV" sz="2800" b="1" dirty="0"/>
              <a:t> a </a:t>
            </a:r>
            <a:r>
              <a:rPr lang="lv-LV" sz="2800" b="1" dirty="0" err="1"/>
              <a:t>bird</a:t>
            </a:r>
            <a:r>
              <a:rPr lang="lv-LV" sz="2800" b="1" dirty="0"/>
              <a:t> </a:t>
            </a:r>
            <a:r>
              <a:rPr lang="lv-LV" sz="2800" b="1" dirty="0" err="1"/>
              <a:t>watching</a:t>
            </a:r>
            <a:r>
              <a:rPr lang="lv-LV" sz="2800" b="1" dirty="0"/>
              <a:t> </a:t>
            </a:r>
            <a:r>
              <a:rPr lang="lv-LV" sz="2800" b="1" dirty="0" err="1"/>
              <a:t>tower</a:t>
            </a:r>
            <a:r>
              <a:rPr lang="lv-LV" sz="2800" b="1" dirty="0"/>
              <a:t>. </a:t>
            </a:r>
            <a:r>
              <a:rPr lang="lv-LV" sz="2800" dirty="0" err="1"/>
              <a:t>Counter</a:t>
            </a:r>
            <a:r>
              <a:rPr lang="lv-LV" sz="2800" dirty="0"/>
              <a:t> </a:t>
            </a:r>
            <a:r>
              <a:rPr lang="lv-LV" sz="2800" dirty="0" err="1"/>
              <a:t>has</a:t>
            </a:r>
            <a:r>
              <a:rPr lang="lv-LV" sz="2800" dirty="0"/>
              <a:t> </a:t>
            </a:r>
            <a:r>
              <a:rPr lang="lv-LV" sz="2800" dirty="0" err="1"/>
              <a:t>installed</a:t>
            </a:r>
            <a:r>
              <a:rPr lang="lv-LV" sz="2800" dirty="0"/>
              <a:t>.</a:t>
            </a:r>
          </a:p>
          <a:p>
            <a:pPr marL="68580" indent="0">
              <a:buNone/>
            </a:pPr>
            <a:r>
              <a:rPr lang="lv-LV" sz="2800" dirty="0"/>
              <a:t>3.Project </a:t>
            </a:r>
            <a:r>
              <a:rPr lang="lv-LV" sz="2800" b="1" dirty="0" err="1"/>
              <a:t>publicity</a:t>
            </a:r>
            <a:r>
              <a:rPr lang="lv-LV" sz="2800" dirty="0"/>
              <a:t> </a:t>
            </a:r>
            <a:r>
              <a:rPr lang="lv-LV" sz="2800" dirty="0" err="1"/>
              <a:t>activities</a:t>
            </a:r>
            <a:r>
              <a:rPr lang="lv-LV" sz="2800" dirty="0"/>
              <a:t>.</a:t>
            </a:r>
          </a:p>
          <a:p>
            <a:pPr marL="68580" indent="0">
              <a:buNone/>
            </a:pPr>
            <a:endParaRPr lang="lv-LV" dirty="0"/>
          </a:p>
        </p:txBody>
      </p:sp>
      <p:pic>
        <p:nvPicPr>
          <p:cNvPr id="4" name="Attēls 3" descr="C:\Users\eva.jekobsone\Desktop\projekts\evas dokumenti\Projekti\putni\iepirkums\putni_iepirkums\interreg-krasains.png">
            <a:extLst>
              <a:ext uri="{FF2B5EF4-FFF2-40B4-BE49-F238E27FC236}">
                <a16:creationId xmlns:a16="http://schemas.microsoft.com/office/drawing/2014/main" id="{9D472437-3BF6-4160-9377-A9AA0DF495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528392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irsraksts 1">
            <a:extLst>
              <a:ext uri="{FF2B5EF4-FFF2-40B4-BE49-F238E27FC236}">
                <a16:creationId xmlns:a16="http://schemas.microsoft.com/office/drawing/2014/main" id="{1E21337D-7A00-4297-A517-3CBA9071A9A0}"/>
              </a:ext>
            </a:extLst>
          </p:cNvPr>
          <p:cNvSpPr txBox="1">
            <a:spLocks/>
          </p:cNvSpPr>
          <p:nvPr/>
        </p:nvSpPr>
        <p:spPr>
          <a:xfrm>
            <a:off x="1043608" y="1709936"/>
            <a:ext cx="7024744" cy="710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/>
              <a:t>Project </a:t>
            </a:r>
            <a:r>
              <a:rPr lang="lv-LV" b="1" dirty="0" err="1"/>
              <a:t>activities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393892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1">
            <a:extLst>
              <a:ext uri="{FF2B5EF4-FFF2-40B4-BE49-F238E27FC236}">
                <a16:creationId xmlns:a16="http://schemas.microsoft.com/office/drawing/2014/main" id="{2A62F8F9-D01B-40A8-8AE2-80CA7BEB4216}"/>
              </a:ext>
            </a:extLst>
          </p:cNvPr>
          <p:cNvSpPr txBox="1">
            <a:spLocks/>
          </p:cNvSpPr>
          <p:nvPr/>
        </p:nvSpPr>
        <p:spPr>
          <a:xfrm>
            <a:off x="539552" y="764704"/>
            <a:ext cx="4392488" cy="9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err="1"/>
              <a:t>Some</a:t>
            </a:r>
            <a:r>
              <a:rPr lang="lv-LV" b="1" dirty="0"/>
              <a:t> </a:t>
            </a:r>
            <a:r>
              <a:rPr lang="lv-LV" b="1" dirty="0" err="1"/>
              <a:t>photos</a:t>
            </a:r>
            <a:r>
              <a:rPr lang="lv-LV" b="1" dirty="0"/>
              <a:t> </a:t>
            </a:r>
            <a:r>
              <a:rPr lang="lv-LV" b="1" dirty="0" err="1"/>
              <a:t>in</a:t>
            </a:r>
            <a:r>
              <a:rPr lang="lv-LV" b="1" dirty="0"/>
              <a:t> process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construction</a:t>
            </a:r>
            <a:r>
              <a:rPr lang="lv-LV" b="1" dirty="0"/>
              <a:t> </a:t>
            </a:r>
            <a:r>
              <a:rPr lang="lv-LV" b="1" dirty="0" err="1"/>
              <a:t>works</a:t>
            </a:r>
            <a:endParaRPr lang="lv-LV" b="1" dirty="0"/>
          </a:p>
        </p:txBody>
      </p:sp>
      <p:pic>
        <p:nvPicPr>
          <p:cNvPr id="5" name="Attēls 4" descr="C:\Users\eva.jekobsone\Desktop\projekts\evas dokumenti\Projekti\putni\iepirkums\putni_iepirkums\interreg-krasains.png">
            <a:extLst>
              <a:ext uri="{FF2B5EF4-FFF2-40B4-BE49-F238E27FC236}">
                <a16:creationId xmlns:a16="http://schemas.microsoft.com/office/drawing/2014/main" id="{305D2CA4-87A9-46FF-A13B-9972E66F3C4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528392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ttēls 5" descr="C:\Users\Lietotajs\Desktop\putnu_foto\DSC_1448.JPG">
            <a:extLst>
              <a:ext uri="{FF2B5EF4-FFF2-40B4-BE49-F238E27FC236}">
                <a16:creationId xmlns:a16="http://schemas.microsoft.com/office/drawing/2014/main" id="{9CD6A32F-7435-406B-8C9B-5B9326DCFC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164" y="3045604"/>
            <a:ext cx="3841115" cy="215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87ED4025-F31D-4487-9E80-892F7A1E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276872"/>
            <a:ext cx="2304256" cy="3826914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7C2FE057-739A-4A0B-90F9-471DAE9BB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2276872"/>
            <a:ext cx="2508204" cy="38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10B39AB7-2F77-462A-9EC3-C55DCA843E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3987"/>
            <a:ext cx="4248472" cy="28270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Virsraksts 1">
            <a:extLst>
              <a:ext uri="{FF2B5EF4-FFF2-40B4-BE49-F238E27FC236}">
                <a16:creationId xmlns:a16="http://schemas.microsoft.com/office/drawing/2014/main" id="{DEA68957-423B-461C-A284-D6F555894AB7}"/>
              </a:ext>
            </a:extLst>
          </p:cNvPr>
          <p:cNvSpPr txBox="1">
            <a:spLocks/>
          </p:cNvSpPr>
          <p:nvPr/>
        </p:nvSpPr>
        <p:spPr>
          <a:xfrm>
            <a:off x="5292080" y="-459432"/>
            <a:ext cx="25202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800" b="1" dirty="0" err="1"/>
              <a:t>After</a:t>
            </a:r>
            <a:r>
              <a:rPr lang="lv-LV" sz="4800" b="1" dirty="0"/>
              <a:t>…</a:t>
            </a: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0D47714D-BD24-4777-8E30-6444A2A844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4" y="3626316"/>
            <a:ext cx="4272280" cy="282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AE55E0E9-7C92-4605-B8A1-C04B5D55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52716"/>
            <a:ext cx="3347493" cy="40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C:\Users\eva.jekobsone\Desktop\projekts\evas dokumenti\Projekti\putni\iepirkums\putni_iepirkums\interreg-krasains.png">
            <a:extLst>
              <a:ext uri="{FF2B5EF4-FFF2-40B4-BE49-F238E27FC236}">
                <a16:creationId xmlns:a16="http://schemas.microsoft.com/office/drawing/2014/main" id="{EE260874-89D9-461C-B84C-F7F8100A7C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528392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45DD86DA-CC3A-4A65-85D3-B9B6759B1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24744"/>
            <a:ext cx="4046147" cy="4629018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0B779AAA-21EF-4943-B865-0FFDB269F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060848"/>
            <a:ext cx="3312368" cy="4184780"/>
          </a:xfrm>
          <a:prstGeom prst="rect">
            <a:avLst/>
          </a:prstGeom>
        </p:spPr>
      </p:pic>
      <p:sp>
        <p:nvSpPr>
          <p:cNvPr id="9" name="Virsraksts 1">
            <a:extLst>
              <a:ext uri="{FF2B5EF4-FFF2-40B4-BE49-F238E27FC236}">
                <a16:creationId xmlns:a16="http://schemas.microsoft.com/office/drawing/2014/main" id="{142C366E-18D5-44D5-8F82-11DB3DFEAC17}"/>
              </a:ext>
            </a:extLst>
          </p:cNvPr>
          <p:cNvSpPr txBox="1">
            <a:spLocks/>
          </p:cNvSpPr>
          <p:nvPr/>
        </p:nvSpPr>
        <p:spPr>
          <a:xfrm>
            <a:off x="5292080" y="-459432"/>
            <a:ext cx="25202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800" b="1" dirty="0" err="1"/>
              <a:t>After</a:t>
            </a:r>
            <a:r>
              <a:rPr lang="lv-LV" sz="4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158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CDFF0C6-2DDC-4FEE-9B8A-F0A2D2CA2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13681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lv-LV" dirty="0"/>
              <a:t>A</a:t>
            </a:r>
            <a:r>
              <a:rPr lang="en-US" dirty="0"/>
              <a:t>t the tower</a:t>
            </a:r>
            <a:r>
              <a:rPr lang="lv-LV" dirty="0"/>
              <a:t> </a:t>
            </a:r>
            <a:r>
              <a:rPr lang="lv-LV" dirty="0" err="1"/>
              <a:t>installed</a:t>
            </a:r>
            <a:r>
              <a:rPr lang="lv-LV" b="1" dirty="0"/>
              <a:t> </a:t>
            </a:r>
            <a:r>
              <a:rPr lang="lv-LV" dirty="0" err="1"/>
              <a:t>stand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informations</a:t>
            </a:r>
            <a:r>
              <a:rPr lang="lv-LV" dirty="0"/>
              <a:t> </a:t>
            </a:r>
            <a:r>
              <a:rPr lang="lv-LV" dirty="0" err="1"/>
              <a:t>about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, </a:t>
            </a:r>
            <a:r>
              <a:rPr lang="lv-LV" dirty="0" err="1"/>
              <a:t>order</a:t>
            </a:r>
            <a:r>
              <a:rPr lang="lv-LV" dirty="0"/>
              <a:t> </a:t>
            </a:r>
            <a:r>
              <a:rPr lang="lv-LV" dirty="0" err="1"/>
              <a:t>rules</a:t>
            </a:r>
            <a:r>
              <a:rPr lang="lv-LV" dirty="0"/>
              <a:t> 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Warning</a:t>
            </a:r>
            <a:r>
              <a:rPr lang="lv-LV" dirty="0"/>
              <a:t> </a:t>
            </a:r>
            <a:r>
              <a:rPr lang="lv-LV" dirty="0" err="1"/>
              <a:t>signs</a:t>
            </a:r>
            <a:r>
              <a:rPr lang="lv-LV" dirty="0"/>
              <a:t>.</a:t>
            </a:r>
          </a:p>
          <a:p>
            <a:pPr marL="68580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4" name="Attēls 3" descr="C:\Users\eva.jekobsone\Desktop\projekts\evas dokumenti\Projekti\putni\iepirkums\putni_iepirkums\interreg-krasains.png">
            <a:extLst>
              <a:ext uri="{FF2B5EF4-FFF2-40B4-BE49-F238E27FC236}">
                <a16:creationId xmlns:a16="http://schemas.microsoft.com/office/drawing/2014/main" id="{EC70A24F-94B4-4718-86A9-0B6B32AC63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220561"/>
            <a:ext cx="3528392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D48A169F-8395-494A-81B0-01E0B255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64704"/>
            <a:ext cx="7024744" cy="710952"/>
          </a:xfrm>
        </p:spPr>
        <p:txBody>
          <a:bodyPr>
            <a:normAutofit/>
          </a:bodyPr>
          <a:lstStyle/>
          <a:p>
            <a:r>
              <a:rPr lang="lv-LV" b="1" dirty="0"/>
              <a:t>Project </a:t>
            </a:r>
            <a:r>
              <a:rPr lang="lv-LV" b="1" dirty="0" err="1"/>
              <a:t>publicity</a:t>
            </a:r>
            <a:endParaRPr lang="lv-LV" b="1" dirty="0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CA016138-F0D4-4506-9E47-46BC939E23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4558"/>
            <a:ext cx="3703320" cy="20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863A39B3-A57C-4AE8-BDC1-94D3BEE6EA5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852936"/>
            <a:ext cx="1980220" cy="344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474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1">
            <a:extLst>
              <a:ext uri="{FF2B5EF4-FFF2-40B4-BE49-F238E27FC236}">
                <a16:creationId xmlns:a16="http://schemas.microsoft.com/office/drawing/2014/main" id="{21CC7E43-0C38-43BE-9CF9-2D6F01D85D4E}"/>
              </a:ext>
            </a:extLst>
          </p:cNvPr>
          <p:cNvSpPr txBox="1">
            <a:spLocks/>
          </p:cNvSpPr>
          <p:nvPr/>
        </p:nvSpPr>
        <p:spPr>
          <a:xfrm>
            <a:off x="611560" y="557808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err="1"/>
              <a:t>Stand</a:t>
            </a:r>
            <a:r>
              <a:rPr lang="lv-LV" b="1" dirty="0"/>
              <a:t> </a:t>
            </a:r>
            <a:r>
              <a:rPr lang="lv-LV" b="1" dirty="0" err="1"/>
              <a:t>in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Tower</a:t>
            </a:r>
            <a:br>
              <a:rPr lang="lv-LV" b="1" dirty="0"/>
            </a:br>
            <a:endParaRPr lang="lv-LV" dirty="0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A0109A09-659F-4827-B117-F081E1CB7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840760" cy="45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B34BC35-9071-445E-9E2A-4A3B2DEA739A}"/>
              </a:ext>
            </a:extLst>
          </p:cNvPr>
          <p:cNvGrpSpPr/>
          <p:nvPr/>
        </p:nvGrpSpPr>
        <p:grpSpPr>
          <a:xfrm>
            <a:off x="1331640" y="1556792"/>
            <a:ext cx="2952328" cy="2664296"/>
            <a:chOff x="0" y="0"/>
            <a:chExt cx="2420950" cy="2152621"/>
          </a:xfrm>
        </p:grpSpPr>
        <p:sp>
          <p:nvSpPr>
            <p:cNvPr id="5" name="Rectangle 450">
              <a:extLst>
                <a:ext uri="{FF2B5EF4-FFF2-40B4-BE49-F238E27FC236}">
                  <a16:creationId xmlns:a16="http://schemas.microsoft.com/office/drawing/2014/main" id="{05607143-F240-4FEF-A93D-EB5A50135566}"/>
                </a:ext>
              </a:extLst>
            </p:cNvPr>
            <p:cNvSpPr/>
            <p:nvPr/>
          </p:nvSpPr>
          <p:spPr>
            <a:xfrm>
              <a:off x="0" y="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Rectangle 451">
              <a:extLst>
                <a:ext uri="{FF2B5EF4-FFF2-40B4-BE49-F238E27FC236}">
                  <a16:creationId xmlns:a16="http://schemas.microsoft.com/office/drawing/2014/main" id="{5E4C194C-C63A-42E2-8E2A-5FC71FCE2A79}"/>
                </a:ext>
              </a:extLst>
            </p:cNvPr>
            <p:cNvSpPr/>
            <p:nvPr/>
          </p:nvSpPr>
          <p:spPr>
            <a:xfrm>
              <a:off x="0" y="17526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Rectangle 452">
              <a:extLst>
                <a:ext uri="{FF2B5EF4-FFF2-40B4-BE49-F238E27FC236}">
                  <a16:creationId xmlns:a16="http://schemas.microsoft.com/office/drawing/2014/main" id="{8997A282-5E05-47F0-8673-D6EAE6AA8696}"/>
                </a:ext>
              </a:extLst>
            </p:cNvPr>
            <p:cNvSpPr/>
            <p:nvPr/>
          </p:nvSpPr>
          <p:spPr>
            <a:xfrm>
              <a:off x="0" y="192824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8" name="Shape 502">
              <a:extLst>
                <a:ext uri="{FF2B5EF4-FFF2-40B4-BE49-F238E27FC236}">
                  <a16:creationId xmlns:a16="http://schemas.microsoft.com/office/drawing/2014/main" id="{3148E42E-2894-404C-B5B6-82C872B79233}"/>
                </a:ext>
              </a:extLst>
            </p:cNvPr>
            <p:cNvSpPr/>
            <p:nvPr/>
          </p:nvSpPr>
          <p:spPr>
            <a:xfrm>
              <a:off x="11125" y="336830"/>
              <a:ext cx="2409825" cy="1660525"/>
            </a:xfrm>
            <a:custGeom>
              <a:avLst/>
              <a:gdLst/>
              <a:ahLst/>
              <a:cxnLst/>
              <a:rect l="0" t="0" r="0" b="0"/>
              <a:pathLst>
                <a:path w="2409825" h="1660525">
                  <a:moveTo>
                    <a:pt x="0" y="1660525"/>
                  </a:moveTo>
                  <a:lnTo>
                    <a:pt x="2409825" y="1660525"/>
                  </a:lnTo>
                  <a:lnTo>
                    <a:pt x="2409825" y="0"/>
                  </a:lnTo>
                  <a:lnTo>
                    <a:pt x="0" y="0"/>
                  </a:lnTo>
                  <a:close/>
                </a:path>
              </a:pathLst>
            </a:custGeom>
            <a:ln w="9525" cap="rnd">
              <a:miter lim="127000"/>
            </a:ln>
          </p:spPr>
          <p:style>
            <a:lnRef idx="1">
              <a:srgbClr val="BFBFB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lv-LV"/>
            </a:p>
          </p:txBody>
        </p:sp>
        <p:pic>
          <p:nvPicPr>
            <p:cNvPr id="9" name="Picture 504">
              <a:extLst>
                <a:ext uri="{FF2B5EF4-FFF2-40B4-BE49-F238E27FC236}">
                  <a16:creationId xmlns:a16="http://schemas.microsoft.com/office/drawing/2014/main" id="{7D0E43DB-F487-4C18-9D76-5CAFA6D2D45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7650" y="395250"/>
              <a:ext cx="2181225" cy="1455420"/>
            </a:xfrm>
            <a:prstGeom prst="rect">
              <a:avLst/>
            </a:prstGeom>
          </p:spPr>
        </p:pic>
        <p:sp>
          <p:nvSpPr>
            <p:cNvPr id="10" name="Rectangle 509">
              <a:extLst>
                <a:ext uri="{FF2B5EF4-FFF2-40B4-BE49-F238E27FC236}">
                  <a16:creationId xmlns:a16="http://schemas.microsoft.com/office/drawing/2014/main" id="{056CCB20-502B-4E0C-A632-6D1DCAFE8908}"/>
                </a:ext>
              </a:extLst>
            </p:cNvPr>
            <p:cNvSpPr/>
            <p:nvPr/>
          </p:nvSpPr>
          <p:spPr>
            <a:xfrm>
              <a:off x="885393" y="65875"/>
              <a:ext cx="876844" cy="1695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SensMax</a:t>
              </a:r>
              <a:r>
                <a:rPr lang="en-GB" sz="9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SE</a:t>
              </a:r>
              <a:endParaRPr lang="lv-L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510">
              <a:extLst>
                <a:ext uri="{FF2B5EF4-FFF2-40B4-BE49-F238E27FC236}">
                  <a16:creationId xmlns:a16="http://schemas.microsoft.com/office/drawing/2014/main" id="{298DA010-C2DA-4131-9B72-0053AE482C49}"/>
                </a:ext>
              </a:extLst>
            </p:cNvPr>
            <p:cNvSpPr/>
            <p:nvPr/>
          </p:nvSpPr>
          <p:spPr>
            <a:xfrm>
              <a:off x="1547190" y="54842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000">
                  <a:solidFill>
                    <a:srgbClr val="80808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lv-LV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" name="Virsraksts 1">
            <a:extLst>
              <a:ext uri="{FF2B5EF4-FFF2-40B4-BE49-F238E27FC236}">
                <a16:creationId xmlns:a16="http://schemas.microsoft.com/office/drawing/2014/main" id="{684FF9A0-E75B-44F0-8A26-769A0C3D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4664"/>
            <a:ext cx="5904656" cy="864096"/>
          </a:xfrm>
        </p:spPr>
        <p:txBody>
          <a:bodyPr>
            <a:normAutofit fontScale="90000"/>
          </a:bodyPr>
          <a:lstStyle/>
          <a:p>
            <a:r>
              <a:rPr lang="lv-LV" b="1" dirty="0" err="1"/>
              <a:t>Visitor</a:t>
            </a:r>
            <a:r>
              <a:rPr lang="lv-LV" b="1" dirty="0"/>
              <a:t> </a:t>
            </a:r>
            <a:r>
              <a:rPr lang="lv-LV" b="1" dirty="0" err="1"/>
              <a:t>counter</a:t>
            </a:r>
            <a:r>
              <a:rPr lang="lv-LV" b="1" dirty="0"/>
              <a:t> </a:t>
            </a:r>
            <a:r>
              <a:rPr lang="lv-LV" b="1" dirty="0" err="1"/>
              <a:t>consists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:</a:t>
            </a:r>
            <a:endParaRPr lang="lv-LV" dirty="0"/>
          </a:p>
        </p:txBody>
      </p:sp>
      <p:sp>
        <p:nvSpPr>
          <p:cNvPr id="13" name="Virsraksts 1">
            <a:extLst>
              <a:ext uri="{FF2B5EF4-FFF2-40B4-BE49-F238E27FC236}">
                <a16:creationId xmlns:a16="http://schemas.microsoft.com/office/drawing/2014/main" id="{0AA29E4B-C781-4608-BAB8-8298C0034140}"/>
              </a:ext>
            </a:extLst>
          </p:cNvPr>
          <p:cNvSpPr txBox="1">
            <a:spLocks/>
          </p:cNvSpPr>
          <p:nvPr/>
        </p:nvSpPr>
        <p:spPr>
          <a:xfrm>
            <a:off x="683568" y="725594"/>
            <a:ext cx="376921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2000" b="1" dirty="0" err="1">
                <a:solidFill>
                  <a:schemeClr val="tx1"/>
                </a:solidFill>
              </a:rPr>
              <a:t>Data</a:t>
            </a:r>
            <a:r>
              <a:rPr lang="lv-LV" sz="2000" b="1" dirty="0">
                <a:solidFill>
                  <a:schemeClr val="tx1"/>
                </a:solidFill>
              </a:rPr>
              <a:t> sensors</a:t>
            </a:r>
            <a:endParaRPr lang="lv-LV" sz="2000" dirty="0">
              <a:solidFill>
                <a:schemeClr val="tx1"/>
              </a:solidFill>
            </a:endParaRPr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C14901C7-4F50-4119-A069-A0A8AE7F737F}"/>
              </a:ext>
            </a:extLst>
          </p:cNvPr>
          <p:cNvSpPr/>
          <p:nvPr/>
        </p:nvSpPr>
        <p:spPr>
          <a:xfrm>
            <a:off x="683569" y="4019580"/>
            <a:ext cx="3769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dirty="0" err="1">
                <a:latin typeface="Arial Nova Cond" panose="020B0506020202020204" pitchFamily="34" charset="0"/>
              </a:rPr>
              <a:t>Infrared</a:t>
            </a:r>
            <a:r>
              <a:rPr lang="lv-LV" sz="1600" dirty="0">
                <a:latin typeface="Arial Nova Cond" panose="020B0506020202020204" pitchFamily="34" charset="0"/>
              </a:rPr>
              <a:t> </a:t>
            </a:r>
            <a:r>
              <a:rPr lang="lv-LV" sz="1600" dirty="0" err="1">
                <a:latin typeface="Arial Nova Cond" panose="020B0506020202020204" pitchFamily="34" charset="0"/>
              </a:rPr>
              <a:t>technology</a:t>
            </a:r>
            <a:r>
              <a:rPr lang="lv-LV" sz="1600" dirty="0">
                <a:latin typeface="Arial Nova Cond" panose="020B0506020202020204" pitchFamily="34" charset="0"/>
              </a:rPr>
              <a:t>.</a:t>
            </a:r>
          </a:p>
          <a:p>
            <a:r>
              <a:rPr lang="en-US" sz="1600" dirty="0">
                <a:latin typeface="Arial Nova Cond" panose="020B0506020202020204" pitchFamily="34" charset="0"/>
              </a:rPr>
              <a:t>The equipment is in the protective housing</a:t>
            </a:r>
            <a:endParaRPr lang="lv-LV" sz="1600" dirty="0">
              <a:latin typeface="Arial Nova Cond" panose="020B0506020202020204" pitchFamily="34" charset="0"/>
            </a:endParaRPr>
          </a:p>
          <a:p>
            <a:r>
              <a:rPr lang="en-US" sz="1600" dirty="0">
                <a:latin typeface="Arial Nova Cond" panose="020B0506020202020204" pitchFamily="34" charset="0"/>
              </a:rPr>
              <a:t>The set consists of two blocks, one of which is a transmitter, and the other is a receiver.</a:t>
            </a:r>
            <a:endParaRPr lang="lv-LV" sz="1600" dirty="0">
              <a:latin typeface="Arial Nova Cond" panose="020B0506020202020204" pitchFamily="34" charset="0"/>
              <a:ea typeface="Arial" panose="020B0604020202020204" pitchFamily="34" charset="0"/>
            </a:endParaRPr>
          </a:p>
          <a:p>
            <a:r>
              <a:rPr lang="en-US" sz="1600" dirty="0">
                <a:latin typeface="Arial Nova Cond" panose="020B0506020202020204" pitchFamily="34" charset="0"/>
              </a:rPr>
              <a:t>Sensors can store data up to 250 days</a:t>
            </a:r>
            <a:r>
              <a:rPr lang="lv-LV" sz="1600" dirty="0">
                <a:latin typeface="Arial Nova Cond" panose="020B0506020202020204" pitchFamily="34" charset="0"/>
              </a:rPr>
              <a:t>.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AA67F2AB-338F-4CC7-B45F-ECC6A7E835EE}"/>
              </a:ext>
            </a:extLst>
          </p:cNvPr>
          <p:cNvGrpSpPr/>
          <p:nvPr/>
        </p:nvGrpSpPr>
        <p:grpSpPr>
          <a:xfrm>
            <a:off x="4851782" y="1991081"/>
            <a:ext cx="3320618" cy="2374023"/>
            <a:chOff x="0" y="0"/>
            <a:chExt cx="2420950" cy="1375529"/>
          </a:xfrm>
        </p:grpSpPr>
        <p:sp>
          <p:nvSpPr>
            <p:cNvPr id="16" name="Rectangle 458">
              <a:extLst>
                <a:ext uri="{FF2B5EF4-FFF2-40B4-BE49-F238E27FC236}">
                  <a16:creationId xmlns:a16="http://schemas.microsoft.com/office/drawing/2014/main" id="{E1497E5B-10DB-49CF-954B-33DEC1914AE8}"/>
                </a:ext>
              </a:extLst>
            </p:cNvPr>
            <p:cNvSpPr/>
            <p:nvPr/>
          </p:nvSpPr>
          <p:spPr>
            <a:xfrm>
              <a:off x="0" y="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" name="Rectangle 8301">
              <a:extLst>
                <a:ext uri="{FF2B5EF4-FFF2-40B4-BE49-F238E27FC236}">
                  <a16:creationId xmlns:a16="http://schemas.microsoft.com/office/drawing/2014/main" id="{97962244-E941-4FBB-9A88-2D44139C4003}"/>
                </a:ext>
              </a:extLst>
            </p:cNvPr>
            <p:cNvSpPr/>
            <p:nvPr/>
          </p:nvSpPr>
          <p:spPr>
            <a:xfrm>
              <a:off x="38100" y="11430"/>
              <a:ext cx="0" cy="2146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endParaRPr lang="lv-LV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459">
              <a:extLst>
                <a:ext uri="{FF2B5EF4-FFF2-40B4-BE49-F238E27FC236}">
                  <a16:creationId xmlns:a16="http://schemas.microsoft.com/office/drawing/2014/main" id="{4ABE857C-EB30-4016-A994-CF527E643422}"/>
                </a:ext>
              </a:extLst>
            </p:cNvPr>
            <p:cNvSpPr/>
            <p:nvPr/>
          </p:nvSpPr>
          <p:spPr>
            <a:xfrm>
              <a:off x="0" y="17526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Rectangle 460">
              <a:extLst>
                <a:ext uri="{FF2B5EF4-FFF2-40B4-BE49-F238E27FC236}">
                  <a16:creationId xmlns:a16="http://schemas.microsoft.com/office/drawing/2014/main" id="{1F9A0F1A-73E2-4163-8483-EDE7382944D5}"/>
                </a:ext>
              </a:extLst>
            </p:cNvPr>
            <p:cNvSpPr/>
            <p:nvPr/>
          </p:nvSpPr>
          <p:spPr>
            <a:xfrm>
              <a:off x="0" y="35052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" name="Rectangle 461">
              <a:extLst>
                <a:ext uri="{FF2B5EF4-FFF2-40B4-BE49-F238E27FC236}">
                  <a16:creationId xmlns:a16="http://schemas.microsoft.com/office/drawing/2014/main" id="{CCD5A060-B3F9-4919-83E9-278034DDE3B7}"/>
                </a:ext>
              </a:extLst>
            </p:cNvPr>
            <p:cNvSpPr/>
            <p:nvPr/>
          </p:nvSpPr>
          <p:spPr>
            <a:xfrm>
              <a:off x="0" y="52578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Rectangle 462">
              <a:extLst>
                <a:ext uri="{FF2B5EF4-FFF2-40B4-BE49-F238E27FC236}">
                  <a16:creationId xmlns:a16="http://schemas.microsoft.com/office/drawing/2014/main" id="{A5CD2AC5-D463-41A3-A0A3-FB17B130D7CD}"/>
                </a:ext>
              </a:extLst>
            </p:cNvPr>
            <p:cNvSpPr/>
            <p:nvPr/>
          </p:nvSpPr>
          <p:spPr>
            <a:xfrm>
              <a:off x="0" y="70104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2" name="Rectangle 463">
              <a:extLst>
                <a:ext uri="{FF2B5EF4-FFF2-40B4-BE49-F238E27FC236}">
                  <a16:creationId xmlns:a16="http://schemas.microsoft.com/office/drawing/2014/main" id="{D7D6C158-54C3-4E5F-8379-0AEA6CA357E0}"/>
                </a:ext>
              </a:extLst>
            </p:cNvPr>
            <p:cNvSpPr/>
            <p:nvPr/>
          </p:nvSpPr>
          <p:spPr>
            <a:xfrm>
              <a:off x="0" y="876554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3" name="Rectangle 464">
              <a:extLst>
                <a:ext uri="{FF2B5EF4-FFF2-40B4-BE49-F238E27FC236}">
                  <a16:creationId xmlns:a16="http://schemas.microsoft.com/office/drawing/2014/main" id="{B9537A4E-8401-41E7-8FCA-40D153F04EF7}"/>
                </a:ext>
              </a:extLst>
            </p:cNvPr>
            <p:cNvSpPr/>
            <p:nvPr/>
          </p:nvSpPr>
          <p:spPr>
            <a:xfrm>
              <a:off x="0" y="1051814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" name="Rectangle 465">
              <a:extLst>
                <a:ext uri="{FF2B5EF4-FFF2-40B4-BE49-F238E27FC236}">
                  <a16:creationId xmlns:a16="http://schemas.microsoft.com/office/drawing/2014/main" id="{55FB0736-19DE-4A24-A59E-BD2C11045BC8}"/>
                </a:ext>
              </a:extLst>
            </p:cNvPr>
            <p:cNvSpPr/>
            <p:nvPr/>
          </p:nvSpPr>
          <p:spPr>
            <a:xfrm>
              <a:off x="0" y="1243638"/>
              <a:ext cx="42507" cy="1318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800">
                  <a:solidFill>
                    <a:srgbClr val="595959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endParaRPr lang="lv-LV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Shape 530">
              <a:extLst>
                <a:ext uri="{FF2B5EF4-FFF2-40B4-BE49-F238E27FC236}">
                  <a16:creationId xmlns:a16="http://schemas.microsoft.com/office/drawing/2014/main" id="{2A16877C-33A1-47AB-84C6-8577A2AFA587}"/>
                </a:ext>
              </a:extLst>
            </p:cNvPr>
            <p:cNvSpPr/>
            <p:nvPr/>
          </p:nvSpPr>
          <p:spPr>
            <a:xfrm>
              <a:off x="11125" y="250723"/>
              <a:ext cx="2409825" cy="1062990"/>
            </a:xfrm>
            <a:custGeom>
              <a:avLst/>
              <a:gdLst/>
              <a:ahLst/>
              <a:cxnLst/>
              <a:rect l="0" t="0" r="0" b="0"/>
              <a:pathLst>
                <a:path w="2409825" h="1062990">
                  <a:moveTo>
                    <a:pt x="0" y="1062990"/>
                  </a:moveTo>
                  <a:lnTo>
                    <a:pt x="2409825" y="1062990"/>
                  </a:lnTo>
                  <a:lnTo>
                    <a:pt x="2409825" y="0"/>
                  </a:lnTo>
                  <a:lnTo>
                    <a:pt x="0" y="0"/>
                  </a:lnTo>
                  <a:close/>
                </a:path>
              </a:pathLst>
            </a:custGeom>
            <a:ln w="9525" cap="rnd">
              <a:miter lim="127000"/>
            </a:ln>
          </p:spPr>
          <p:style>
            <a:lnRef idx="1">
              <a:srgbClr val="BFBFB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lv-LV"/>
            </a:p>
          </p:txBody>
        </p:sp>
        <p:pic>
          <p:nvPicPr>
            <p:cNvPr id="26" name="Picture 532">
              <a:extLst>
                <a:ext uri="{FF2B5EF4-FFF2-40B4-BE49-F238E27FC236}">
                  <a16:creationId xmlns:a16="http://schemas.microsoft.com/office/drawing/2014/main" id="{B4AE3B68-9E6F-4A2C-AF5C-AB82F3407BC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5620" y="495833"/>
              <a:ext cx="1489075" cy="504825"/>
            </a:xfrm>
            <a:prstGeom prst="rect">
              <a:avLst/>
            </a:prstGeom>
          </p:spPr>
        </p:pic>
        <p:sp>
          <p:nvSpPr>
            <p:cNvPr id="27" name="Rectangle 537">
              <a:extLst>
                <a:ext uri="{FF2B5EF4-FFF2-40B4-BE49-F238E27FC236}">
                  <a16:creationId xmlns:a16="http://schemas.microsoft.com/office/drawing/2014/main" id="{3DA4AE51-C951-48DE-A896-6480F9241DDA}"/>
                </a:ext>
              </a:extLst>
            </p:cNvPr>
            <p:cNvSpPr/>
            <p:nvPr/>
          </p:nvSpPr>
          <p:spPr>
            <a:xfrm>
              <a:off x="775665" y="12535"/>
              <a:ext cx="1130564" cy="1695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SensMax SE/DE</a:t>
              </a:r>
              <a:endParaRPr lang="lv-LV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Rectangle 538">
              <a:extLst>
                <a:ext uri="{FF2B5EF4-FFF2-40B4-BE49-F238E27FC236}">
                  <a16:creationId xmlns:a16="http://schemas.microsoft.com/office/drawing/2014/main" id="{88535B69-D094-4BBB-B2BB-9C31AE4A5F09}"/>
                </a:ext>
              </a:extLst>
            </p:cNvPr>
            <p:cNvSpPr/>
            <p:nvPr/>
          </p:nvSpPr>
          <p:spPr>
            <a:xfrm>
              <a:off x="1627962" y="1501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lv-LV" sz="1000">
                  <a:solidFill>
                    <a:srgbClr val="80808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lv-LV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Virsraksts 1">
            <a:extLst>
              <a:ext uri="{FF2B5EF4-FFF2-40B4-BE49-F238E27FC236}">
                <a16:creationId xmlns:a16="http://schemas.microsoft.com/office/drawing/2014/main" id="{24E1A92E-8907-41C1-BF74-064CE3EBF726}"/>
              </a:ext>
            </a:extLst>
          </p:cNvPr>
          <p:cNvSpPr txBox="1">
            <a:spLocks/>
          </p:cNvSpPr>
          <p:nvPr/>
        </p:nvSpPr>
        <p:spPr>
          <a:xfrm>
            <a:off x="4763230" y="764704"/>
            <a:ext cx="376921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2000" b="1" dirty="0" err="1">
                <a:solidFill>
                  <a:schemeClr val="tx1"/>
                </a:solidFill>
              </a:rPr>
              <a:t>Manual</a:t>
            </a:r>
            <a:r>
              <a:rPr lang="lv-LV" sz="2000" b="1" dirty="0">
                <a:solidFill>
                  <a:schemeClr val="tx1"/>
                </a:solidFill>
              </a:rPr>
              <a:t> </a:t>
            </a:r>
            <a:r>
              <a:rPr lang="lv-LV" sz="2000" b="1" dirty="0" err="1">
                <a:solidFill>
                  <a:schemeClr val="tx1"/>
                </a:solidFill>
              </a:rPr>
              <a:t>Data</a:t>
            </a:r>
            <a:r>
              <a:rPr lang="lv-LV" sz="2000" b="1" dirty="0">
                <a:solidFill>
                  <a:schemeClr val="tx1"/>
                </a:solidFill>
              </a:rPr>
              <a:t> </a:t>
            </a:r>
            <a:r>
              <a:rPr lang="lv-LV" sz="2000" b="1" dirty="0" err="1">
                <a:solidFill>
                  <a:schemeClr val="tx1"/>
                </a:solidFill>
              </a:rPr>
              <a:t>reader</a:t>
            </a:r>
            <a:endParaRPr lang="lv-LV" sz="2000" dirty="0">
              <a:solidFill>
                <a:schemeClr val="tx1"/>
              </a:solidFill>
            </a:endParaRPr>
          </a:p>
        </p:txBody>
      </p:sp>
      <p:sp>
        <p:nvSpPr>
          <p:cNvPr id="30" name="Taisnstūris 29">
            <a:extLst>
              <a:ext uri="{FF2B5EF4-FFF2-40B4-BE49-F238E27FC236}">
                <a16:creationId xmlns:a16="http://schemas.microsoft.com/office/drawing/2014/main" id="{D3EF64EE-4EB9-461D-8AFB-4EEB956CAF80}"/>
              </a:ext>
            </a:extLst>
          </p:cNvPr>
          <p:cNvSpPr/>
          <p:nvPr/>
        </p:nvSpPr>
        <p:spPr>
          <a:xfrm>
            <a:off x="4763230" y="4500409"/>
            <a:ext cx="3769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ova Cond" panose="020B0506020202020204" pitchFamily="34" charset="0"/>
              </a:rPr>
              <a:t>Manual data collector for data collection from Sensors.</a:t>
            </a:r>
            <a:endParaRPr lang="lv-LV" sz="1600" dirty="0">
              <a:latin typeface="Arial Nova Cond" panose="020B0506020202020204" pitchFamily="34" charset="0"/>
            </a:endParaRPr>
          </a:p>
        </p:txBody>
      </p:sp>
      <p:sp>
        <p:nvSpPr>
          <p:cNvPr id="31" name="Taisnstūris 30">
            <a:extLst>
              <a:ext uri="{FF2B5EF4-FFF2-40B4-BE49-F238E27FC236}">
                <a16:creationId xmlns:a16="http://schemas.microsoft.com/office/drawing/2014/main" id="{8B9CAAB3-8520-46C4-BF8E-D0E841C3613C}"/>
              </a:ext>
            </a:extLst>
          </p:cNvPr>
          <p:cNvSpPr/>
          <p:nvPr/>
        </p:nvSpPr>
        <p:spPr>
          <a:xfrm>
            <a:off x="755576" y="5736196"/>
            <a:ext cx="4972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err="1"/>
              <a:t>Report</a:t>
            </a:r>
            <a:r>
              <a:rPr lang="lv-LV" b="1" dirty="0"/>
              <a:t> </a:t>
            </a:r>
            <a:r>
              <a:rPr lang="lv-LV" b="1" dirty="0" err="1"/>
              <a:t>program</a:t>
            </a:r>
            <a:r>
              <a:rPr lang="lv-LV" b="1" dirty="0"/>
              <a:t> </a:t>
            </a:r>
            <a:r>
              <a:rPr lang="lv-LV" b="1" dirty="0" err="1"/>
              <a:t>who</a:t>
            </a:r>
            <a:r>
              <a:rPr lang="lv-LV" b="1" dirty="0"/>
              <a:t> </a:t>
            </a:r>
            <a:r>
              <a:rPr lang="lv-LV" b="1" dirty="0" err="1"/>
              <a:t>installed</a:t>
            </a:r>
            <a:r>
              <a:rPr lang="lv-LV" b="1" dirty="0"/>
              <a:t> </a:t>
            </a:r>
            <a:r>
              <a:rPr lang="lv-LV" b="1" dirty="0" err="1"/>
              <a:t>on</a:t>
            </a:r>
            <a:r>
              <a:rPr lang="lv-LV" b="1" dirty="0"/>
              <a:t> </a:t>
            </a:r>
            <a:r>
              <a:rPr lang="lv-LV" b="1" dirty="0" err="1"/>
              <a:t>computer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4272977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5210FDE0-FBF3-4D4F-B96A-B49A726A2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1923" y="2079512"/>
            <a:ext cx="8220154" cy="3509728"/>
          </a:xfrm>
          <a:prstGeom prst="rect">
            <a:avLst/>
          </a:prstGeom>
        </p:spPr>
      </p:pic>
      <p:sp>
        <p:nvSpPr>
          <p:cNvPr id="5" name="Virsraksts 1">
            <a:extLst>
              <a:ext uri="{FF2B5EF4-FFF2-40B4-BE49-F238E27FC236}">
                <a16:creationId xmlns:a16="http://schemas.microsoft.com/office/drawing/2014/main" id="{B7CA4887-1F59-409A-BDC7-8113B1C4B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7024744" cy="1143000"/>
          </a:xfrm>
        </p:spPr>
        <p:txBody>
          <a:bodyPr/>
          <a:lstStyle/>
          <a:p>
            <a:r>
              <a:rPr lang="lv-LV" b="1" dirty="0" err="1"/>
              <a:t>Visitor</a:t>
            </a:r>
            <a:r>
              <a:rPr lang="lv-LV" b="1" dirty="0"/>
              <a:t> </a:t>
            </a:r>
            <a:r>
              <a:rPr lang="lv-LV" b="1" dirty="0" err="1"/>
              <a:t>Counter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26644357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1160</TotalTime>
  <Words>248</Words>
  <Application>Microsoft Office PowerPoint</Application>
  <PresentationFormat>Slaidrāde ekrānā (4:3)</PresentationFormat>
  <Paragraphs>72</Paragraphs>
  <Slides>11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19" baseType="lpstr">
      <vt:lpstr>Arial</vt:lpstr>
      <vt:lpstr>Arial Nova Cond</vt:lpstr>
      <vt:lpstr>Calibri</vt:lpstr>
      <vt:lpstr>Century Gothic</vt:lpstr>
      <vt:lpstr>Tahoma</vt:lpstr>
      <vt:lpstr>Times New Roman</vt:lpstr>
      <vt:lpstr>Wingdings 2</vt:lpstr>
      <vt:lpstr>Austin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Project publicity</vt:lpstr>
      <vt:lpstr>PowerPoint prezentācija</vt:lpstr>
      <vt:lpstr>Visitor counter consists of:</vt:lpstr>
      <vt:lpstr>Visitor Counter</vt:lpstr>
      <vt:lpstr>Project budget </vt:lpstr>
      <vt:lpstr>Thank you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Dabas tūrisms visiem  (Introducing Nature Tourism for all- UNIGREEN) Nr.LLI-10</dc:title>
  <dc:creator>Eva Jekobsone</dc:creator>
  <cp:lastModifiedBy> </cp:lastModifiedBy>
  <cp:revision>86</cp:revision>
  <cp:lastPrinted>2017-11-07T06:02:25Z</cp:lastPrinted>
  <dcterms:created xsi:type="dcterms:W3CDTF">2017-05-24T05:10:29Z</dcterms:created>
  <dcterms:modified xsi:type="dcterms:W3CDTF">2018-10-28T10:40:49Z</dcterms:modified>
</cp:coreProperties>
</file>