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8"/>
  </p:notesMasterIdLst>
  <p:handoutMasterIdLst>
    <p:handoutMasterId r:id="rId9"/>
  </p:handoutMasterIdLst>
  <p:sldIdLst>
    <p:sldId id="452" r:id="rId2"/>
    <p:sldId id="457" r:id="rId3"/>
    <p:sldId id="459" r:id="rId4"/>
    <p:sldId id="421" r:id="rId5"/>
    <p:sldId id="422" r:id="rId6"/>
    <p:sldId id="302" r:id="rId7"/>
  </p:sldIdLst>
  <p:sldSz cx="9144000" cy="6858000" type="screen4x3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FF66"/>
    <a:srgbClr val="CCFF99"/>
    <a:srgbClr val="EEFCF3"/>
    <a:srgbClr val="9933FF"/>
    <a:srgbClr val="00FF99"/>
    <a:srgbClr val="3333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64" autoAdjust="0"/>
    <p:restoredTop sz="94700" autoAdjust="0"/>
  </p:normalViewPr>
  <p:slideViewPr>
    <p:cSldViewPr>
      <p:cViewPr>
        <p:scale>
          <a:sx n="75" d="100"/>
          <a:sy n="75" d="100"/>
        </p:scale>
        <p:origin x="-9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82" y="-84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.xml"/><Relationship Id="rId1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572E3F9-440F-4DB3-8258-D4214FE861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592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noProof="0" smtClean="0"/>
              <a:t>Noklikšķiniet, lai rediģētu šablona teksta stilus</a:t>
            </a:r>
          </a:p>
          <a:p>
            <a:pPr lvl="1"/>
            <a:r>
              <a:rPr lang="lv-LV" noProof="0" smtClean="0"/>
              <a:t>Otrais līmenis</a:t>
            </a:r>
          </a:p>
          <a:p>
            <a:pPr lvl="2"/>
            <a:r>
              <a:rPr lang="lv-LV" noProof="0" smtClean="0"/>
              <a:t>Trešais līmenis</a:t>
            </a:r>
          </a:p>
          <a:p>
            <a:pPr lvl="3"/>
            <a:r>
              <a:rPr lang="lv-LV" noProof="0" smtClean="0"/>
              <a:t>Ceturtais līmenis</a:t>
            </a:r>
          </a:p>
          <a:p>
            <a:pPr lvl="4"/>
            <a:r>
              <a:rPr lang="lv-LV" noProof="0" smtClean="0"/>
              <a:t>Piektais līmenis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31338"/>
            <a:ext cx="28908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85DC68A-0F3C-4F6C-829E-41B4DE5A968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92467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7050" algn="l"/>
                <a:tab pos="2246313" algn="l"/>
                <a:tab pos="2695575" algn="l"/>
                <a:tab pos="3146425" algn="l"/>
                <a:tab pos="3595688" algn="l"/>
                <a:tab pos="4044950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3813" algn="l"/>
                <a:tab pos="8093075" algn="l"/>
                <a:tab pos="8542338" algn="l"/>
                <a:tab pos="8993188" algn="l"/>
              </a:tabLst>
            </a:pPr>
            <a:fld id="{66C955AC-B6EC-4B4A-9913-2FF817227D56}" type="slidenum">
              <a:rPr lang="en-GB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7675" algn="l"/>
                  <a:tab pos="896938" algn="l"/>
                  <a:tab pos="1346200" algn="l"/>
                  <a:tab pos="1797050" algn="l"/>
                  <a:tab pos="2246313" algn="l"/>
                  <a:tab pos="2695575" algn="l"/>
                  <a:tab pos="3146425" algn="l"/>
                  <a:tab pos="3595688" algn="l"/>
                  <a:tab pos="4044950" algn="l"/>
                  <a:tab pos="4495800" algn="l"/>
                  <a:tab pos="4945063" algn="l"/>
                  <a:tab pos="5394325" algn="l"/>
                  <a:tab pos="5845175" algn="l"/>
                  <a:tab pos="6294438" algn="l"/>
                  <a:tab pos="6743700" algn="l"/>
                  <a:tab pos="7192963" algn="l"/>
                  <a:tab pos="7643813" algn="l"/>
                  <a:tab pos="8093075" algn="l"/>
                  <a:tab pos="8542338" algn="l"/>
                  <a:tab pos="8993188" algn="l"/>
                </a:tabLst>
              </a:pPr>
              <a:t>4</a:t>
            </a:fld>
            <a:endParaRPr lang="en-GB" smtClean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9" name="Text Box 1026"/>
          <p:cNvSpPr txBox="1">
            <a:spLocks noChangeArrowheads="1"/>
          </p:cNvSpPr>
          <p:nvPr/>
        </p:nvSpPr>
        <p:spPr bwMode="auto">
          <a:xfrm>
            <a:off x="965200" y="744538"/>
            <a:ext cx="4740275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541" tIns="45770" rIns="91541" bIns="45770" anchor="ctr"/>
          <a:lstStyle/>
          <a:p>
            <a:endParaRPr lang="lv-LV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60" name="Rectangle 1027"/>
          <p:cNvSpPr>
            <a:spLocks noGrp="1" noChangeArrowheads="1"/>
          </p:cNvSpPr>
          <p:nvPr>
            <p:ph type="body"/>
          </p:nvPr>
        </p:nvSpPr>
        <p:spPr>
          <a:xfrm>
            <a:off x="666750" y="4716463"/>
            <a:ext cx="5330825" cy="4464050"/>
          </a:xfrm>
          <a:noFill/>
          <a:ln/>
        </p:spPr>
        <p:txBody>
          <a:bodyPr wrap="none" anchor="ctr"/>
          <a:lstStyle/>
          <a:p>
            <a:endParaRPr lang="lv-LV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7050" algn="l"/>
                <a:tab pos="2246313" algn="l"/>
                <a:tab pos="2695575" algn="l"/>
                <a:tab pos="3146425" algn="l"/>
                <a:tab pos="3595688" algn="l"/>
                <a:tab pos="4044950" algn="l"/>
                <a:tab pos="4495800" algn="l"/>
                <a:tab pos="4945063" algn="l"/>
                <a:tab pos="5394325" algn="l"/>
                <a:tab pos="5845175" algn="l"/>
                <a:tab pos="6294438" algn="l"/>
                <a:tab pos="6743700" algn="l"/>
                <a:tab pos="7192963" algn="l"/>
                <a:tab pos="7643813" algn="l"/>
                <a:tab pos="8093075" algn="l"/>
                <a:tab pos="8542338" algn="l"/>
                <a:tab pos="8993188" algn="l"/>
              </a:tabLst>
            </a:pPr>
            <a:fld id="{65921E3F-B49C-4994-B312-E632011F742A}" type="slidenum">
              <a:rPr lang="en-GB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>
                <a:tabLst>
                  <a:tab pos="0" algn="l"/>
                  <a:tab pos="447675" algn="l"/>
                  <a:tab pos="896938" algn="l"/>
                  <a:tab pos="1346200" algn="l"/>
                  <a:tab pos="1797050" algn="l"/>
                  <a:tab pos="2246313" algn="l"/>
                  <a:tab pos="2695575" algn="l"/>
                  <a:tab pos="3146425" algn="l"/>
                  <a:tab pos="3595688" algn="l"/>
                  <a:tab pos="4044950" algn="l"/>
                  <a:tab pos="4495800" algn="l"/>
                  <a:tab pos="4945063" algn="l"/>
                  <a:tab pos="5394325" algn="l"/>
                  <a:tab pos="5845175" algn="l"/>
                  <a:tab pos="6294438" algn="l"/>
                  <a:tab pos="6743700" algn="l"/>
                  <a:tab pos="7192963" algn="l"/>
                  <a:tab pos="7643813" algn="l"/>
                  <a:tab pos="8093075" algn="l"/>
                  <a:tab pos="8542338" algn="l"/>
                  <a:tab pos="8993188" algn="l"/>
                </a:tabLst>
              </a:pPr>
              <a:t>5</a:t>
            </a:fld>
            <a:endParaRPr lang="en-GB" smtClean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3" name="Text Box 1026"/>
          <p:cNvSpPr txBox="1">
            <a:spLocks noChangeArrowheads="1"/>
          </p:cNvSpPr>
          <p:nvPr/>
        </p:nvSpPr>
        <p:spPr bwMode="auto">
          <a:xfrm>
            <a:off x="965200" y="744538"/>
            <a:ext cx="4740275" cy="37242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541" tIns="45770" rIns="91541" bIns="45770" anchor="ctr"/>
          <a:lstStyle/>
          <a:p>
            <a:endParaRPr lang="lv-LV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4" name="Rectangle 1027"/>
          <p:cNvSpPr>
            <a:spLocks noGrp="1" noChangeArrowheads="1"/>
          </p:cNvSpPr>
          <p:nvPr>
            <p:ph type="body"/>
          </p:nvPr>
        </p:nvSpPr>
        <p:spPr>
          <a:xfrm>
            <a:off x="666750" y="4716463"/>
            <a:ext cx="5330825" cy="4464050"/>
          </a:xfrm>
          <a:noFill/>
          <a:ln/>
        </p:spPr>
        <p:txBody>
          <a:bodyPr wrap="none" anchor="ctr"/>
          <a:lstStyle/>
          <a:p>
            <a:endParaRPr lang="lv-LV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A8FD5-D03C-4EE0-ADA6-7C413F0033F7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2C1BB-CEDA-4E5D-BD7B-1F5D0BCA4BFD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471E7-2DB5-4263-804B-D5165E7D365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24CE4-0BA2-4DDD-B2F4-B1B99E2F5E8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lv-LV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B8ECA-D8F4-4788-9FD5-E2FADE7AE35F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642938"/>
            <a:ext cx="9144000" cy="1587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3"/>
          <p:cNvSpPr>
            <a:spLocks noGrp="1"/>
          </p:cNvSpPr>
          <p:nvPr userDrawn="1"/>
        </p:nvSpPr>
        <p:spPr bwMode="auto">
          <a:xfrm>
            <a:off x="7858125" y="357188"/>
            <a:ext cx="7858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4EF4BCFC-0503-43A9-BA54-00CFA865F354}" type="slidenum">
              <a:rPr lang="lv-LV">
                <a:solidFill>
                  <a:srgbClr val="404040"/>
                </a:solidFill>
              </a:rPr>
              <a:pPr>
                <a:defRPr/>
              </a:pPr>
              <a:t>‹#›</a:t>
            </a:fld>
            <a:endParaRPr lang="lv-LV">
              <a:solidFill>
                <a:srgbClr val="404040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43932" cy="928694"/>
          </a:xfrm>
        </p:spPr>
        <p:txBody>
          <a:bodyPr/>
          <a:lstStyle>
            <a:lvl1pPr>
              <a:defRPr sz="4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lv-LV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500034" y="1571612"/>
            <a:ext cx="8143932" cy="642942"/>
          </a:xfrm>
        </p:spPr>
        <p:txBody>
          <a:bodyPr/>
          <a:lstStyle>
            <a:lvl1pPr>
              <a:defRPr sz="3600">
                <a:solidFill>
                  <a:srgbClr val="0069A6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500063" y="2214554"/>
            <a:ext cx="8143875" cy="4143384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47"/>
          <p:cNvSpPr>
            <a:spLocks noGrp="1"/>
          </p:cNvSpPr>
          <p:nvPr>
            <p:ph type="ftr" sz="quarter" idx="15"/>
          </p:nvPr>
        </p:nvSpPr>
        <p:spPr>
          <a:xfrm>
            <a:off x="500063" y="357188"/>
            <a:ext cx="7358062" cy="28575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lv-LV"/>
              <a:t>Development of nature areas in Zemgale and Northern Lithuania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1663" cy="1138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3F6C5-B3A9-4B08-A8F0-30BA8DDF12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456B4-C528-47C4-B05B-C1F03C8FB6B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8EE5E-76BE-46F8-8597-44A434AA85F6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96802-DFAB-4B25-B569-925957E89CBA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C3E80-D05F-468C-8AD8-A407C669EAF4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B079-803E-4A85-8C19-F2832B2E45E5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DC2C1-3C70-4BC8-8597-513273C5C5C2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BC7C8-6DD8-4EC3-A81B-C185DFE6BC5E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v-LV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3429F-7D27-42B8-A0C5-9F7B861D8CA1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Rediģēt šablona virsraksta stilu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v-LV" smtClean="0"/>
              <a:t>Noklikšķiniet, lai rediģētu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</a:p>
        </p:txBody>
      </p:sp>
      <p:sp>
        <p:nvSpPr>
          <p:cNvPr id="285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285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BFAF59BC-A834-4A77-A3A4-B0E20DFDC527}" type="slidenum">
              <a:rPr lang="lv-LV"/>
              <a:pPr>
                <a:defRPr/>
              </a:pPr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  <p:sldLayoutId id="2147484182" r:id="rId13"/>
    <p:sldLayoutId id="2147484183" r:id="rId14"/>
    <p:sldLayoutId id="214748418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openxmlformats.org/officeDocument/2006/relationships/image" Target="../media/image5.jpeg"/><Relationship Id="rId21" Type="http://schemas.openxmlformats.org/officeDocument/2006/relationships/image" Target="../media/image23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772400" cy="1758057"/>
          </a:xfrm>
        </p:spPr>
        <p:txBody>
          <a:bodyPr/>
          <a:lstStyle/>
          <a:p>
            <a:r>
              <a:rPr lang="lv-LV" b="1" dirty="0" smtClean="0">
                <a:latin typeface="Calibri" pitchFamily="34" charset="0"/>
                <a:cs typeface="Calibri" pitchFamily="34" charset="0"/>
              </a:rPr>
              <a:t>Project </a:t>
            </a:r>
            <a:r>
              <a:rPr lang="lv-LV" b="1" dirty="0" err="1" smtClean="0">
                <a:latin typeface="Calibri" pitchFamily="34" charset="0"/>
                <a:cs typeface="Calibri" pitchFamily="34" charset="0"/>
              </a:rPr>
              <a:t>activities</a:t>
            </a:r>
            <a:r>
              <a:rPr lang="lv-LV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v-LV" b="1" dirty="0" err="1" smtClean="0">
                <a:latin typeface="Calibri" pitchFamily="34" charset="0"/>
                <a:cs typeface="Calibri" pitchFamily="34" charset="0"/>
              </a:rPr>
              <a:t>in</a:t>
            </a:r>
            <a:r>
              <a:rPr lang="lv-LV" b="1" dirty="0" smtClean="0">
                <a:latin typeface="Calibri" pitchFamily="34" charset="0"/>
                <a:cs typeface="Calibri" pitchFamily="34" charset="0"/>
              </a:rPr>
              <a:t> </a:t>
            </a:r>
            <a:br>
              <a:rPr lang="lv-LV" b="1" dirty="0" smtClean="0">
                <a:latin typeface="Calibri" pitchFamily="34" charset="0"/>
                <a:cs typeface="Calibri" pitchFamily="34" charset="0"/>
              </a:rPr>
            </a:br>
            <a:r>
              <a:rPr lang="lv-LV" sz="5400" b="1" dirty="0" smtClean="0">
                <a:latin typeface="Calibri" pitchFamily="34" charset="0"/>
                <a:cs typeface="Calibri" pitchFamily="34" charset="0"/>
              </a:rPr>
              <a:t>Kurzeme </a:t>
            </a:r>
            <a:r>
              <a:rPr lang="lv-LV" sz="5400" b="1" dirty="0" err="1" smtClean="0">
                <a:latin typeface="Calibri" pitchFamily="34" charset="0"/>
                <a:cs typeface="Calibri" pitchFamily="34" charset="0"/>
              </a:rPr>
              <a:t>region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47" y="6165304"/>
            <a:ext cx="9028584" cy="614288"/>
          </a:xfrm>
        </p:spPr>
        <p:txBody>
          <a:bodyPr/>
          <a:lstStyle/>
          <a:p>
            <a:r>
              <a:rPr lang="lv-LV" dirty="0" err="1" smtClean="0">
                <a:latin typeface="Calibri" pitchFamily="34" charset="0"/>
              </a:rPr>
              <a:t>Kick-off</a:t>
            </a:r>
            <a:r>
              <a:rPr lang="lv-LV" dirty="0" smtClean="0">
                <a:latin typeface="Calibri" pitchFamily="34" charset="0"/>
              </a:rPr>
              <a:t> </a:t>
            </a:r>
            <a:r>
              <a:rPr lang="lv-LV" dirty="0" err="1" smtClean="0">
                <a:latin typeface="Calibri" pitchFamily="34" charset="0"/>
              </a:rPr>
              <a:t>Meeting</a:t>
            </a:r>
            <a:r>
              <a:rPr lang="lv-LV" dirty="0">
                <a:latin typeface="Calibri" pitchFamily="34" charset="0"/>
              </a:rPr>
              <a:t> </a:t>
            </a:r>
            <a:r>
              <a:rPr lang="lv-LV" dirty="0" smtClean="0">
                <a:latin typeface="Calibri" pitchFamily="34" charset="0"/>
              </a:rPr>
              <a:t>17.04.2013</a:t>
            </a:r>
            <a:r>
              <a:rPr lang="lv-LV" dirty="0" smtClean="0">
                <a:latin typeface="Calibri" pitchFamily="34" charset="0"/>
              </a:rPr>
              <a:t>, Sigulda, </a:t>
            </a:r>
            <a:r>
              <a:rPr lang="lv-LV" dirty="0" err="1" smtClean="0">
                <a:latin typeface="Calibri" pitchFamily="34" charset="0"/>
              </a:rPr>
              <a:t>Latvia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" name="Picture 1" descr="Est_Lat_LOGO_3colou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3306763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610" y="-22708"/>
            <a:ext cx="2535188" cy="15121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717032"/>
            <a:ext cx="2952328" cy="221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0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www.kurzemesregions.lv/userfiles/images/Aizputes%20nova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9850"/>
            <a:ext cx="50641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http://www.kurzemesregions.lv/userfiles/images/Alsungas%20nova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69850"/>
            <a:ext cx="4937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8" descr="http://www.kurzemesregions.lv/userfiles/images/Broc%C4%93nu%20nova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68263"/>
            <a:ext cx="51593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http://www.kurzemesregions.lv/userfiles/images/Dundagas%20novad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68263"/>
            <a:ext cx="5365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http://www.kurzemesregions.lv/userfiles/images/Durbes%20novad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3975"/>
            <a:ext cx="5238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http://www.kurzemesregions.lv/userfiles/images/Grobinas%20novad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60325"/>
            <a:ext cx="5159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6" descr="http://www.kurzemesregions.lv/userfiles/images/Nicas%20novad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60325"/>
            <a:ext cx="5080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8" descr="http://www.kurzemesregions.lv/userfiles/images/Pavilostas%20novad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60325"/>
            <a:ext cx="5048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http://www.kurzemesregions.lv/userfiles/images/Priekules%20novad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7625"/>
            <a:ext cx="496887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2" descr="http://www.kurzemesregions.lv/userfiles/images/Rucavas%20novads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7625"/>
            <a:ext cx="5207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4" descr="http://www.kurzemesregions.lv/userfiles/images/Skrundas%20novad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7625"/>
            <a:ext cx="5048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6" descr="http://www.kurzemesregions.lv/userfiles/images/Ventspils%20novad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50800"/>
            <a:ext cx="528637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8" descr="http://www.mersrags.lv/AKTUAL_2012/Gjerbonis_v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47625"/>
            <a:ext cx="5270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30" descr="Attēls:Rojas pagasts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47625"/>
            <a:ext cx="523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32" descr="http://upload.wikimedia.org/wikipedia/commons/0/09/Vai%C5%86odes_novads_COA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47625"/>
            <a:ext cx="51911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2" descr="http://www.kurzemesregions.lv/userfiles/images/Saldus%20novads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765175"/>
            <a:ext cx="4937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4" descr="http://www.kurzemesregions.lv/userfiles/images/Talsu%20novads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765175"/>
            <a:ext cx="4794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6" descr="http://www.kurzemesregions.lv/userfiles/images/Liepajas%20pilseta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765175"/>
            <a:ext cx="528637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8" descr="http://www.kurzemesregions.lv/userfiles/images/Kuldigas%20novads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768350"/>
            <a:ext cx="519113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10" descr="http://www.kurzemesregions.lv/userfiles/images/Ventspils%20pilseta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768350"/>
            <a:ext cx="517525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79511" y="1370013"/>
            <a:ext cx="87279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b="1" dirty="0" smtClean="0">
                <a:latin typeface="Calibri" pitchFamily="34" charset="0"/>
              </a:rPr>
              <a:t>Kurzeme </a:t>
            </a:r>
            <a:r>
              <a:rPr lang="lv-LV" sz="2800" b="1" dirty="0" smtClean="0">
                <a:latin typeface="Calibri" pitchFamily="34" charset="0"/>
              </a:rPr>
              <a:t> - </a:t>
            </a:r>
            <a:r>
              <a:rPr lang="lv-LV" sz="2800" b="1" dirty="0" err="1" smtClean="0">
                <a:latin typeface="Calibri" pitchFamily="34" charset="0"/>
              </a:rPr>
              <a:t>region</a:t>
            </a:r>
            <a:r>
              <a:rPr lang="lv-LV" sz="2800" b="1" dirty="0" smtClean="0">
                <a:latin typeface="Calibri" pitchFamily="34" charset="0"/>
              </a:rPr>
              <a:t> </a:t>
            </a:r>
            <a:r>
              <a:rPr lang="lv-LV" sz="2800" b="1" dirty="0" err="1" smtClean="0">
                <a:latin typeface="Calibri" pitchFamily="34" charset="0"/>
              </a:rPr>
              <a:t>in</a:t>
            </a:r>
            <a:r>
              <a:rPr lang="lv-LV" sz="2800" b="1" dirty="0" smtClean="0">
                <a:latin typeface="Calibri" pitchFamily="34" charset="0"/>
              </a:rPr>
              <a:t> </a:t>
            </a:r>
            <a:r>
              <a:rPr lang="lv-LV" sz="2800" b="1" dirty="0" err="1" smtClean="0">
                <a:latin typeface="Calibri" pitchFamily="34" charset="0"/>
              </a:rPr>
              <a:t>West</a:t>
            </a:r>
            <a:r>
              <a:rPr lang="lv-LV" sz="2800" b="1" dirty="0" smtClean="0">
                <a:latin typeface="Calibri" pitchFamily="34" charset="0"/>
              </a:rPr>
              <a:t> </a:t>
            </a:r>
            <a:r>
              <a:rPr lang="lv-LV" sz="2800" b="1" dirty="0" err="1" smtClean="0">
                <a:latin typeface="Calibri" pitchFamily="34" charset="0"/>
              </a:rPr>
              <a:t>Latvia</a:t>
            </a:r>
            <a:r>
              <a:rPr lang="lv-LV" sz="2800" b="1" dirty="0" smtClean="0">
                <a:latin typeface="Calibri" pitchFamily="34" charset="0"/>
              </a:rPr>
              <a:t>:</a:t>
            </a:r>
            <a:endParaRPr lang="lv-LV" b="1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GB" b="1" dirty="0" smtClean="0">
                <a:latin typeface="Calibri" pitchFamily="34" charset="0"/>
              </a:rPr>
              <a:t>18 districts</a:t>
            </a:r>
            <a:r>
              <a:rPr lang="lv-LV" b="1" dirty="0" smtClean="0">
                <a:latin typeface="Calibri" pitchFamily="34" charset="0"/>
              </a:rPr>
              <a:t> </a:t>
            </a:r>
            <a:r>
              <a:rPr lang="en-GB" dirty="0" smtClean="0">
                <a:latin typeface="Calibri" pitchFamily="34" charset="0"/>
              </a:rPr>
              <a:t>– </a:t>
            </a:r>
            <a:endParaRPr lang="lv-LV" dirty="0" smtClean="0">
              <a:latin typeface="Calibri" pitchFamily="34" charset="0"/>
            </a:endParaRPr>
          </a:p>
          <a:p>
            <a:pPr marL="285750" indent="-285750"/>
            <a:r>
              <a:rPr lang="lv-LV" dirty="0" smtClean="0">
                <a:latin typeface="Calibri" pitchFamily="34" charset="0"/>
              </a:rPr>
              <a:t>     </a:t>
            </a:r>
            <a:r>
              <a:rPr lang="en-GB" dirty="0" err="1" smtClean="0">
                <a:latin typeface="Calibri" pitchFamily="34" charset="0"/>
              </a:rPr>
              <a:t>Alsunga</a:t>
            </a:r>
            <a:r>
              <a:rPr lang="en-GB" dirty="0" smtClean="0">
                <a:latin typeface="Calibri" pitchFamily="34" charset="0"/>
              </a:rPr>
              <a:t>, </a:t>
            </a:r>
            <a:r>
              <a:rPr lang="en-GB" b="1" dirty="0" smtClean="0">
                <a:solidFill>
                  <a:srgbClr val="FF0000"/>
                </a:solidFill>
                <a:latin typeface="Calibri" pitchFamily="34" charset="0"/>
              </a:rPr>
              <a:t>Kuldīga, Skrunda, Grobiņas </a:t>
            </a:r>
            <a:r>
              <a:rPr lang="en-GB" dirty="0" smtClean="0">
                <a:latin typeface="Calibri" pitchFamily="34" charset="0"/>
              </a:rPr>
              <a:t>Rucava, </a:t>
            </a:r>
            <a:r>
              <a:rPr lang="en-GB" b="1" dirty="0" smtClean="0">
                <a:solidFill>
                  <a:srgbClr val="FF0000"/>
                </a:solidFill>
                <a:latin typeface="Calibri" pitchFamily="34" charset="0"/>
              </a:rPr>
              <a:t>Nīca, Priekule</a:t>
            </a:r>
            <a:r>
              <a:rPr lang="en-GB" dirty="0" smtClean="0">
                <a:latin typeface="Calibri" pitchFamily="34" charset="0"/>
              </a:rPr>
              <a:t>, Vaiņode, Durbe, </a:t>
            </a:r>
            <a:r>
              <a:rPr lang="en-GB" b="1" dirty="0" smtClean="0">
                <a:solidFill>
                  <a:srgbClr val="FF0000"/>
                </a:solidFill>
                <a:latin typeface="Calibri" pitchFamily="34" charset="0"/>
              </a:rPr>
              <a:t>Pāvilosta</a:t>
            </a: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n-GB" b="1" dirty="0" smtClean="0">
                <a:solidFill>
                  <a:srgbClr val="FF0000"/>
                </a:solidFill>
                <a:latin typeface="Calibri" pitchFamily="34" charset="0"/>
              </a:rPr>
              <a:t>Aizpute, Saldus</a:t>
            </a: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,</a:t>
            </a:r>
            <a:r>
              <a:rPr lang="en-GB" dirty="0" smtClean="0">
                <a:latin typeface="Calibri" pitchFamily="34" charset="0"/>
              </a:rPr>
              <a:t> Brocēni, Dundaga, Talsi, </a:t>
            </a:r>
            <a:r>
              <a:rPr lang="en-GB" b="1" dirty="0" smtClean="0">
                <a:solidFill>
                  <a:srgbClr val="FF0000"/>
                </a:solidFill>
                <a:latin typeface="Calibri" pitchFamily="34" charset="0"/>
              </a:rPr>
              <a:t>Roja, </a:t>
            </a:r>
            <a:r>
              <a:rPr lang="en-GB" dirty="0" smtClean="0">
                <a:latin typeface="Calibri" pitchFamily="34" charset="0"/>
              </a:rPr>
              <a:t>Mērsrags and </a:t>
            </a:r>
            <a:r>
              <a:rPr lang="en-GB" b="1" dirty="0" smtClean="0">
                <a:solidFill>
                  <a:srgbClr val="FF0000"/>
                </a:solidFill>
                <a:latin typeface="Calibri" pitchFamily="34" charset="0"/>
              </a:rPr>
              <a:t>Ventspils</a:t>
            </a:r>
            <a:r>
              <a:rPr lang="en-GB" dirty="0" smtClean="0">
                <a:latin typeface="Calibri" pitchFamily="34" charset="0"/>
              </a:rPr>
              <a:t> districts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GB" b="1" dirty="0" smtClean="0">
                <a:latin typeface="Calibri" pitchFamily="34" charset="0"/>
              </a:rPr>
              <a:t>2 big cities </a:t>
            </a:r>
            <a:r>
              <a:rPr lang="en-GB" dirty="0" smtClean="0">
                <a:latin typeface="Calibri" pitchFamily="34" charset="0"/>
              </a:rPr>
              <a:t>– </a:t>
            </a:r>
            <a:r>
              <a:rPr lang="en-GB" b="1" dirty="0" err="1" smtClean="0">
                <a:solidFill>
                  <a:srgbClr val="FF0000"/>
                </a:solidFill>
                <a:latin typeface="Calibri" pitchFamily="34" charset="0"/>
              </a:rPr>
              <a:t>Liepāja</a:t>
            </a:r>
            <a:r>
              <a:rPr lang="en-GB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GB" dirty="0" smtClean="0">
                <a:latin typeface="Calibri" pitchFamily="34" charset="0"/>
              </a:rPr>
              <a:t>and Ventspils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24" name="Picture 2" descr="A4_LV Planning regions_KURZEME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560395" y="3167360"/>
            <a:ext cx="5951772" cy="344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054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04056"/>
          </a:xfrm>
        </p:spPr>
        <p:txBody>
          <a:bodyPr/>
          <a:lstStyle/>
          <a:p>
            <a:r>
              <a:rPr lang="lv-LV" sz="4000" b="1" dirty="0" smtClean="0">
                <a:latin typeface="Calibri" pitchFamily="34" charset="0"/>
              </a:rPr>
              <a:t>Kurzeme </a:t>
            </a:r>
            <a:r>
              <a:rPr lang="lv-LV" sz="4000" b="1" dirty="0" err="1" smtClean="0">
                <a:latin typeface="Calibri" pitchFamily="34" charset="0"/>
              </a:rPr>
              <a:t>region</a:t>
            </a:r>
            <a:r>
              <a:rPr lang="lv-LV" sz="4000" b="1" dirty="0" smtClean="0">
                <a:latin typeface="Calibri" pitchFamily="34" charset="0"/>
              </a:rPr>
              <a:t> </a:t>
            </a:r>
            <a:r>
              <a:rPr lang="lv-LV" sz="4000" b="1" dirty="0" err="1" smtClean="0">
                <a:latin typeface="Calibri" pitchFamily="34" charset="0"/>
              </a:rPr>
              <a:t>values</a:t>
            </a:r>
            <a:r>
              <a:rPr lang="lv-LV" sz="4000" b="1" dirty="0" smtClean="0">
                <a:latin typeface="Calibri" pitchFamily="34" charset="0"/>
              </a:rPr>
              <a:t> </a:t>
            </a:r>
            <a:r>
              <a:rPr lang="lv-LV" sz="4000" b="1" dirty="0" err="1" smtClean="0">
                <a:latin typeface="Calibri" pitchFamily="34" charset="0"/>
              </a:rPr>
              <a:t>and</a:t>
            </a:r>
            <a:r>
              <a:rPr lang="lv-LV" sz="4000" b="1" dirty="0" smtClean="0">
                <a:latin typeface="Calibri" pitchFamily="34" charset="0"/>
              </a:rPr>
              <a:t> </a:t>
            </a:r>
            <a:r>
              <a:rPr lang="lv-LV" sz="4000" b="1" dirty="0" err="1" smtClean="0">
                <a:latin typeface="Calibri" pitchFamily="34" charset="0"/>
              </a:rPr>
              <a:t>characteristics</a:t>
            </a:r>
            <a:r>
              <a:rPr lang="lv-LV" sz="4000" b="1" dirty="0" smtClean="0">
                <a:latin typeface="Calibri" pitchFamily="34" charset="0"/>
              </a:rPr>
              <a:t> </a:t>
            </a:r>
            <a:endParaRPr lang="lv-LV" sz="4000" b="1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7538" y="260648"/>
            <a:ext cx="6336704" cy="4525963"/>
          </a:xfrm>
        </p:spPr>
        <p:txBody>
          <a:bodyPr/>
          <a:lstStyle/>
          <a:p>
            <a:pPr lvl="0"/>
            <a:endParaRPr lang="en-US" sz="2000" b="1" dirty="0" smtClean="0">
              <a:latin typeface="Calibri" pitchFamily="34" charset="0"/>
            </a:endParaRPr>
          </a:p>
          <a:p>
            <a:pPr lvl="0"/>
            <a:r>
              <a:rPr lang="en-US" sz="2200" b="1" dirty="0" smtClean="0">
                <a:latin typeface="Calibri" pitchFamily="34" charset="0"/>
              </a:rPr>
              <a:t>More than 350 km </a:t>
            </a:r>
            <a:r>
              <a:rPr lang="en-US" sz="2200" dirty="0" smtClean="0">
                <a:latin typeface="Calibri" pitchFamily="34" charset="0"/>
              </a:rPr>
              <a:t>long Baltic sea coast – white sandy beaches – summer holidays destinations;</a:t>
            </a:r>
          </a:p>
          <a:p>
            <a:r>
              <a:rPr lang="en-US" sz="2200" b="1" dirty="0" smtClean="0">
                <a:latin typeface="Calibri" pitchFamily="34" charset="0"/>
              </a:rPr>
              <a:t>Nature protected areas (</a:t>
            </a:r>
            <a:r>
              <a:rPr lang="en-US" sz="2200" b="1" dirty="0" err="1" smtClean="0">
                <a:latin typeface="Calibri" pitchFamily="34" charset="0"/>
              </a:rPr>
              <a:t>Natura</a:t>
            </a:r>
            <a:r>
              <a:rPr lang="en-US" sz="2200" b="1" dirty="0" smtClean="0">
                <a:latin typeface="Calibri" pitchFamily="34" charset="0"/>
              </a:rPr>
              <a:t> 2000) </a:t>
            </a:r>
            <a:r>
              <a:rPr lang="en-US" sz="2200" dirty="0" smtClean="0">
                <a:latin typeface="Calibri" pitchFamily="34" charset="0"/>
              </a:rPr>
              <a:t>– </a:t>
            </a:r>
            <a:r>
              <a:rPr lang="en-US" sz="2200" dirty="0" err="1" smtClean="0">
                <a:latin typeface="Calibri" pitchFamily="34" charset="0"/>
              </a:rPr>
              <a:t>Slītere</a:t>
            </a:r>
            <a:r>
              <a:rPr lang="en-US" sz="2200" dirty="0" smtClean="0">
                <a:latin typeface="Calibri" pitchFamily="34" charset="0"/>
              </a:rPr>
              <a:t> National park , 11 nature parks and </a:t>
            </a:r>
            <a:r>
              <a:rPr lang="en-US" sz="2200" dirty="0">
                <a:latin typeface="Calibri" pitchFamily="34" charset="0"/>
              </a:rPr>
              <a:t>picturesque</a:t>
            </a:r>
            <a:r>
              <a:rPr lang="lv-LV" sz="2400" dirty="0" smtClean="0"/>
              <a:t> </a:t>
            </a:r>
            <a:r>
              <a:rPr lang="en-US" sz="2200" dirty="0" smtClean="0">
                <a:latin typeface="Calibri" pitchFamily="34" charset="0"/>
              </a:rPr>
              <a:t>landscapes serve as resources for nature and active tourism products</a:t>
            </a:r>
            <a:endParaRPr lang="lv-LV" sz="2200" dirty="0">
              <a:latin typeface="Calibri" pitchFamily="34" charset="0"/>
            </a:endParaRPr>
          </a:p>
          <a:p>
            <a:r>
              <a:rPr lang="en-US" sz="2200" b="1" dirty="0" smtClean="0">
                <a:latin typeface="Calibri" pitchFamily="34" charset="0"/>
              </a:rPr>
              <a:t>Cultural heritage </a:t>
            </a:r>
            <a:r>
              <a:rPr lang="en-US" sz="2200" dirty="0" smtClean="0">
                <a:latin typeface="Calibri" pitchFamily="34" charset="0"/>
              </a:rPr>
              <a:t>and traditions – </a:t>
            </a:r>
            <a:r>
              <a:rPr lang="en-US" sz="2200" b="1" dirty="0" smtClean="0">
                <a:latin typeface="Calibri" pitchFamily="34" charset="0"/>
              </a:rPr>
              <a:t>fishing</a:t>
            </a:r>
            <a:r>
              <a:rPr lang="en-US" sz="2200" dirty="0" smtClean="0">
                <a:latin typeface="Calibri" pitchFamily="34" charset="0"/>
              </a:rPr>
              <a:t> villages, small </a:t>
            </a:r>
            <a:r>
              <a:rPr lang="en-US" sz="2200" b="1" dirty="0" smtClean="0">
                <a:latin typeface="Calibri" pitchFamily="34" charset="0"/>
              </a:rPr>
              <a:t>historical towns, </a:t>
            </a:r>
            <a:r>
              <a:rPr lang="en-US" sz="2200" dirty="0" smtClean="0">
                <a:latin typeface="Calibri" pitchFamily="34" charset="0"/>
              </a:rPr>
              <a:t>culture, sport and leisure </a:t>
            </a:r>
            <a:r>
              <a:rPr lang="en-US" sz="2200" b="1" dirty="0" smtClean="0">
                <a:latin typeface="Calibri" pitchFamily="34" charset="0"/>
              </a:rPr>
              <a:t>events;</a:t>
            </a:r>
          </a:p>
          <a:p>
            <a:pPr lvl="0"/>
            <a:r>
              <a:rPr lang="en-US" sz="2200" b="1" dirty="0" smtClean="0">
                <a:latin typeface="Calibri" pitchFamily="34" charset="0"/>
              </a:rPr>
              <a:t>«Made in </a:t>
            </a:r>
            <a:r>
              <a:rPr lang="en-US" sz="2200" b="1" dirty="0" err="1" smtClean="0">
                <a:latin typeface="Calibri" pitchFamily="34" charset="0"/>
              </a:rPr>
              <a:t>Kurzeme</a:t>
            </a:r>
            <a:r>
              <a:rPr lang="en-US" sz="2200" b="1" dirty="0" smtClean="0">
                <a:latin typeface="Calibri" pitchFamily="34" charset="0"/>
              </a:rPr>
              <a:t>» - </a:t>
            </a:r>
            <a:r>
              <a:rPr lang="en-US" sz="2200" dirty="0" smtClean="0">
                <a:latin typeface="Calibri" pitchFamily="34" charset="0"/>
              </a:rPr>
              <a:t>joint brand for traditional products and articles, produced in </a:t>
            </a:r>
            <a:r>
              <a:rPr lang="en-US" sz="2200" dirty="0" err="1" smtClean="0">
                <a:latin typeface="Calibri" pitchFamily="34" charset="0"/>
              </a:rPr>
              <a:t>Kurzeme</a:t>
            </a:r>
            <a:endParaRPr lang="en-US" sz="2200" dirty="0">
              <a:latin typeface="Calibri" pitchFamily="34" charset="0"/>
            </a:endParaRPr>
          </a:p>
        </p:txBody>
      </p:sp>
      <p:pic>
        <p:nvPicPr>
          <p:cNvPr id="22530" name="Picture 2" descr="https://encrypted-tbn0.gstatic.com/images?q=tbn:ANd9GcQunm-yj9POTzg4Jlx-SlKMc709rIvSV0XLSL0qIo3u8KQ-iL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9600" y="5154155"/>
            <a:ext cx="2476500" cy="1847851"/>
          </a:xfrm>
          <a:prstGeom prst="rect">
            <a:avLst/>
          </a:prstGeom>
          <a:noFill/>
        </p:spPr>
      </p:pic>
      <p:pic>
        <p:nvPicPr>
          <p:cNvPr id="22534" name="Picture 6" descr="http://www.laiki.lv/Rucavas/ImageHandler.ashx?UploadedFile=true&amp;pg=b165698f-0fb0-4065-bf0d-fb61d38be1a2&amp;image=%7E/App_Data/UserImages/Image/pa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609550"/>
            <a:ext cx="1745397" cy="2325742"/>
          </a:xfrm>
          <a:prstGeom prst="rect">
            <a:avLst/>
          </a:prstGeom>
          <a:noFill/>
        </p:spPr>
      </p:pic>
      <p:pic>
        <p:nvPicPr>
          <p:cNvPr id="22538" name="Picture 10" descr="http://unity.lv/newsimgs/270/853/270853/main/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5397" y="5448416"/>
            <a:ext cx="2592943" cy="1398619"/>
          </a:xfrm>
          <a:prstGeom prst="rect">
            <a:avLst/>
          </a:prstGeom>
          <a:noFill/>
        </p:spPr>
      </p:pic>
      <p:pic>
        <p:nvPicPr>
          <p:cNvPr id="22540" name="Picture 12" descr="http://www.latvia.travel/sites/default/files/imagecache/node-photo/135-talsu_rojas_pludmale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98" y="620688"/>
            <a:ext cx="2339752" cy="1525925"/>
          </a:xfrm>
          <a:prstGeom prst="rect">
            <a:avLst/>
          </a:prstGeom>
          <a:noFill/>
        </p:spPr>
      </p:pic>
      <p:pic>
        <p:nvPicPr>
          <p:cNvPr id="22544" name="Picture 16" descr="http://www.latvia.travel/sites/default/files/imagecache/node-photo/2492-talsu_roja_-_mielasts_zvejnieku_seta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764670"/>
            <a:ext cx="2339752" cy="1525926"/>
          </a:xfrm>
          <a:prstGeom prst="rect">
            <a:avLst/>
          </a:prstGeom>
          <a:noFill/>
        </p:spPr>
      </p:pic>
      <p:pic>
        <p:nvPicPr>
          <p:cNvPr id="22546" name="Picture 18" descr="http://mezi.lv/wp-content/uploads/2011/05/Kajamgajej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99472" y="2146613"/>
            <a:ext cx="2339752" cy="1557538"/>
          </a:xfrm>
          <a:prstGeom prst="rect">
            <a:avLst/>
          </a:prstGeom>
          <a:noFill/>
        </p:spPr>
      </p:pic>
      <p:pic>
        <p:nvPicPr>
          <p:cNvPr id="22548" name="Picture 20" descr="http://travelnet.lv/obj_img/1/1/86/c_kuldigas-vecpilsetas-vertiba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5448415"/>
            <a:ext cx="2333624" cy="1555751"/>
          </a:xfrm>
          <a:prstGeom prst="rect">
            <a:avLst/>
          </a:prstGeom>
          <a:noFill/>
        </p:spPr>
      </p:pic>
      <p:pic>
        <p:nvPicPr>
          <p:cNvPr id="2050" name="Picture 2" descr="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1" y="4659670"/>
            <a:ext cx="18573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1.gstatic.com/images?q=tbn:ANd9GcRBQwbUq5cBbakCIAOeWklobw_24RQ6ScAB13FLJdPcOjAMZo7kHw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788" y="4607109"/>
            <a:ext cx="1166812" cy="77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4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1947863"/>
            <a:ext cx="9144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947863"/>
            <a:ext cx="9144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1933575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  <p:sp>
        <p:nvSpPr>
          <p:cNvPr id="10245" name="Text Box 11"/>
          <p:cNvSpPr txBox="1">
            <a:spLocks noChangeArrowheads="1"/>
          </p:cNvSpPr>
          <p:nvPr/>
        </p:nvSpPr>
        <p:spPr bwMode="auto">
          <a:xfrm>
            <a:off x="179512" y="692696"/>
            <a:ext cx="8496944" cy="431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285750" indent="-285750">
              <a:buFont typeface="Wingdings" pitchFamily="2" charset="2"/>
              <a:buChar char="v"/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</a:pPr>
            <a:r>
              <a:rPr lang="lv-LV" sz="20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9 </a:t>
            </a:r>
            <a:r>
              <a:rPr lang="lv-LV" sz="2000" b="1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rivers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involved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in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infrustructure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activities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cleaning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resting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areas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information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stands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signs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access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road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improvements</a:t>
            </a:r>
            <a:endParaRPr lang="lv-LV" sz="2000" dirty="0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Font typeface="Wingdings" pitchFamily="2" charset="2"/>
              <a:buChar char="v"/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</a:pP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In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cooperation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with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canoe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companies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– to 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identify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develop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at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least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5 </a:t>
            </a:r>
            <a:r>
              <a:rPr lang="lv-LV" sz="2000" b="1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new</a:t>
            </a:r>
            <a:r>
              <a:rPr lang="lv-LV" sz="20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b="1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active</a:t>
            </a:r>
            <a:r>
              <a:rPr lang="lv-LV" sz="20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b="1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tourism</a:t>
            </a:r>
            <a:r>
              <a:rPr lang="lv-LV" sz="20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b="1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products</a:t>
            </a:r>
            <a:endParaRPr lang="lv-LV" sz="2000" b="1" dirty="0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Font typeface="Wingdings" pitchFamily="2" charset="2"/>
              <a:buChar char="v"/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</a:pP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To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encouarge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b="1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sea</a:t>
            </a:r>
            <a:r>
              <a:rPr lang="lv-LV" sz="20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b="1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kayaking</a:t>
            </a:r>
            <a:r>
              <a:rPr lang="lv-LV" sz="20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b="1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routes</a:t>
            </a:r>
            <a:r>
              <a:rPr lang="lv-LV" sz="20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around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Kurzeme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coastline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areas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marL="285750" indent="-285750">
              <a:buFont typeface="Wingdings" pitchFamily="2" charset="2"/>
              <a:buChar char="v"/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</a:pP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To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bring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together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canoe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companies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local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tourism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service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providers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guest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houses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local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product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producers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tourism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sites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etc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.)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municipalities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to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plan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b="1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manage</a:t>
            </a:r>
            <a:r>
              <a:rPr lang="lv-LV" sz="20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b="1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each</a:t>
            </a:r>
            <a:r>
              <a:rPr lang="lv-LV" sz="20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b="1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river</a:t>
            </a:r>
            <a:r>
              <a:rPr lang="lv-LV" sz="20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used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for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canoing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actively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;</a:t>
            </a:r>
          </a:p>
          <a:p>
            <a:pPr marL="285750" indent="-285750">
              <a:buFont typeface="Wingdings" pitchFamily="2" charset="2"/>
              <a:buChar char="v"/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</a:pP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To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promote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only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so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far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very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popular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rivers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for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canoing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but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also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to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attract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tourists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to less </a:t>
            </a:r>
            <a:r>
              <a:rPr lang="lv-LV" sz="2000" b="1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known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but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still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very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friendly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interesting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rivers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all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over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Kurzeme;</a:t>
            </a:r>
          </a:p>
          <a:p>
            <a:pPr marL="285750" indent="-285750">
              <a:buFont typeface="Wingdings" pitchFamily="2" charset="2"/>
              <a:buChar char="v"/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</a:pP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To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enourage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people</a:t>
            </a:r>
            <a:r>
              <a:rPr lang="lv-LV" sz="2000" dirty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to </a:t>
            </a:r>
            <a:r>
              <a:rPr lang="lv-LV" sz="2000" b="1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enjoy</a:t>
            </a:r>
            <a:r>
              <a:rPr lang="lv-LV" sz="20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b="1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nature</a:t>
            </a:r>
            <a:r>
              <a:rPr lang="lv-LV" sz="20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b="1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lv-LV" sz="20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b="1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active</a:t>
            </a:r>
            <a:r>
              <a:rPr lang="lv-LV" sz="20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b="1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holiday</a:t>
            </a:r>
            <a:r>
              <a:rPr lang="lv-LV" sz="2000" b="1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not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only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in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a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few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weekends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in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lv-LV" sz="2000" dirty="0" err="1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summer</a:t>
            </a:r>
            <a:r>
              <a:rPr lang="lv-LV" sz="2000" dirty="0" smtClean="0"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....</a:t>
            </a:r>
            <a:endParaRPr lang="lv-LV" sz="2000" dirty="0" smtClean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Font typeface="Wingdings" pitchFamily="2" charset="2"/>
              <a:buChar char="v"/>
              <a:tabLst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9563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  <a:tab pos="8980488" algn="l"/>
                <a:tab pos="9429750" algn="l"/>
                <a:tab pos="9879013" algn="l"/>
                <a:tab pos="10328275" algn="l"/>
                <a:tab pos="10779125" algn="l"/>
                <a:tab pos="10780713" algn="l"/>
              </a:tabLst>
            </a:pPr>
            <a:endParaRPr lang="lv-LV" sz="1400" b="1" dirty="0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50" name="Title 1"/>
          <p:cNvSpPr>
            <a:spLocks noGrp="1"/>
          </p:cNvSpPr>
          <p:nvPr>
            <p:ph type="title"/>
          </p:nvPr>
        </p:nvSpPr>
        <p:spPr>
          <a:xfrm>
            <a:off x="28575" y="15875"/>
            <a:ext cx="8424863" cy="481013"/>
          </a:xfrm>
        </p:spPr>
        <p:txBody>
          <a:bodyPr/>
          <a:lstStyle/>
          <a:p>
            <a:r>
              <a:rPr lang="lv-LV" dirty="0" smtClean="0">
                <a:latin typeface="Calibri" pitchFamily="34" charset="0"/>
              </a:rPr>
              <a:t>Project </a:t>
            </a:r>
            <a:r>
              <a:rPr lang="lv-LV" dirty="0" err="1" smtClean="0">
                <a:latin typeface="Calibri" pitchFamily="34" charset="0"/>
              </a:rPr>
              <a:t>in</a:t>
            </a:r>
            <a:r>
              <a:rPr lang="lv-LV" dirty="0" smtClean="0">
                <a:latin typeface="Calibri" pitchFamily="34" charset="0"/>
              </a:rPr>
              <a:t> Kurzeme...</a:t>
            </a:r>
            <a:endParaRPr lang="lv-LV" dirty="0" smtClean="0">
              <a:latin typeface="Calibr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6" y="4859778"/>
            <a:ext cx="2664296" cy="1998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08" y="4927724"/>
            <a:ext cx="2592288" cy="19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936232"/>
            <a:ext cx="2592288" cy="19442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1947863"/>
            <a:ext cx="9144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947863"/>
            <a:ext cx="9144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1933575"/>
            <a:ext cx="9144000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lv-LV"/>
          </a:p>
        </p:txBody>
      </p:sp>
      <p:sp>
        <p:nvSpPr>
          <p:cNvPr id="11273" name="Title 1"/>
          <p:cNvSpPr>
            <a:spLocks noGrp="1"/>
          </p:cNvSpPr>
          <p:nvPr>
            <p:ph type="title"/>
          </p:nvPr>
        </p:nvSpPr>
        <p:spPr>
          <a:xfrm>
            <a:off x="28575" y="15875"/>
            <a:ext cx="8424863" cy="647700"/>
          </a:xfrm>
        </p:spPr>
        <p:txBody>
          <a:bodyPr/>
          <a:lstStyle/>
          <a:p>
            <a:r>
              <a:rPr lang="lv-LV" dirty="0" err="1" smtClean="0">
                <a:latin typeface="Calibri" pitchFamily="34" charset="0"/>
              </a:rPr>
              <a:t>Map</a:t>
            </a:r>
            <a:r>
              <a:rPr lang="lv-LV" dirty="0" smtClean="0">
                <a:latin typeface="Calibri" pitchFamily="34" charset="0"/>
              </a:rPr>
              <a:t> </a:t>
            </a:r>
            <a:r>
              <a:rPr lang="lv-LV" dirty="0" err="1" smtClean="0">
                <a:latin typeface="Calibri" pitchFamily="34" charset="0"/>
              </a:rPr>
              <a:t>of</a:t>
            </a:r>
            <a:r>
              <a:rPr lang="lv-LV" dirty="0" smtClean="0">
                <a:latin typeface="Calibri" pitchFamily="34" charset="0"/>
              </a:rPr>
              <a:t> </a:t>
            </a:r>
            <a:r>
              <a:rPr lang="lv-LV" dirty="0" err="1" smtClean="0">
                <a:latin typeface="Calibri" pitchFamily="34" charset="0"/>
              </a:rPr>
              <a:t>project</a:t>
            </a:r>
            <a:r>
              <a:rPr lang="lv-LV" dirty="0" smtClean="0">
                <a:latin typeface="Calibri" pitchFamily="34" charset="0"/>
              </a:rPr>
              <a:t> </a:t>
            </a:r>
            <a:r>
              <a:rPr lang="lv-LV" dirty="0" err="1" smtClean="0">
                <a:latin typeface="Calibri" pitchFamily="34" charset="0"/>
              </a:rPr>
              <a:t>activities</a:t>
            </a:r>
            <a:endParaRPr lang="lv-LV" dirty="0" smtClean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2" y="-342093"/>
            <a:ext cx="10188624" cy="72047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08304" y="404664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lv-LV" sz="1600" dirty="0" smtClean="0">
                <a:latin typeface="Calibri" pitchFamily="34" charset="0"/>
              </a:rPr>
              <a:t>9 </a:t>
            </a:r>
            <a:r>
              <a:rPr lang="lv-LV" sz="1600" dirty="0" err="1" smtClean="0">
                <a:latin typeface="Calibri" pitchFamily="34" charset="0"/>
              </a:rPr>
              <a:t>rivers</a:t>
            </a:r>
            <a:r>
              <a:rPr lang="lv-LV" sz="1600" dirty="0" smtClean="0">
                <a:latin typeface="Calibri" pitchFamily="34" charset="0"/>
              </a:rPr>
              <a:t> </a:t>
            </a:r>
            <a:r>
              <a:rPr lang="lv-LV" sz="1600" dirty="0" err="1" smtClean="0">
                <a:latin typeface="Calibri" pitchFamily="34" charset="0"/>
              </a:rPr>
              <a:t>Cleaned</a:t>
            </a:r>
            <a:endParaRPr lang="lv-LV" sz="1600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lv-LV" sz="1600" dirty="0" smtClean="0">
                <a:latin typeface="Calibri" pitchFamily="34" charset="0"/>
              </a:rPr>
              <a:t>32 </a:t>
            </a:r>
            <a:r>
              <a:rPr lang="lv-LV" sz="1600" dirty="0" err="1" smtClean="0">
                <a:latin typeface="Calibri" pitchFamily="34" charset="0"/>
              </a:rPr>
              <a:t>Information</a:t>
            </a:r>
            <a:r>
              <a:rPr lang="lv-LV" sz="1600" dirty="0" smtClean="0">
                <a:latin typeface="Calibri" pitchFamily="34" charset="0"/>
              </a:rPr>
              <a:t> </a:t>
            </a:r>
            <a:r>
              <a:rPr lang="lv-LV" sz="1600" dirty="0" err="1" smtClean="0">
                <a:latin typeface="Calibri" pitchFamily="34" charset="0"/>
              </a:rPr>
              <a:t>stands</a:t>
            </a:r>
            <a:endParaRPr lang="lv-LV" sz="1600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lv-LV" sz="1600" dirty="0" smtClean="0">
                <a:latin typeface="Calibri" pitchFamily="34" charset="0"/>
              </a:rPr>
              <a:t>81 </a:t>
            </a:r>
            <a:r>
              <a:rPr lang="lv-LV" sz="1600" dirty="0" err="1" smtClean="0">
                <a:latin typeface="Calibri" pitchFamily="34" charset="0"/>
              </a:rPr>
              <a:t>signs</a:t>
            </a:r>
            <a:endParaRPr lang="lv-LV" sz="1600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lv-LV" sz="1600" dirty="0" smtClean="0">
                <a:latin typeface="Calibri" pitchFamily="34" charset="0"/>
              </a:rPr>
              <a:t>28 </a:t>
            </a:r>
            <a:r>
              <a:rPr lang="lv-LV" sz="1600" dirty="0" err="1" smtClean="0">
                <a:latin typeface="Calibri" pitchFamily="34" charset="0"/>
              </a:rPr>
              <a:t>resting</a:t>
            </a:r>
            <a:r>
              <a:rPr lang="lv-LV" sz="1600" dirty="0" smtClean="0">
                <a:latin typeface="Calibri" pitchFamily="34" charset="0"/>
              </a:rPr>
              <a:t> </a:t>
            </a:r>
            <a:r>
              <a:rPr lang="lv-LV" sz="1600" dirty="0" err="1" smtClean="0">
                <a:latin typeface="Calibri" pitchFamily="34" charset="0"/>
              </a:rPr>
              <a:t>areas</a:t>
            </a:r>
            <a:endParaRPr lang="lv-LV" sz="1600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lv-LV" sz="1600" dirty="0" smtClean="0">
                <a:latin typeface="Calibri" pitchFamily="34" charset="0"/>
              </a:rPr>
              <a:t>1 </a:t>
            </a:r>
            <a:r>
              <a:rPr lang="lv-LV" sz="1600" dirty="0" err="1" smtClean="0">
                <a:latin typeface="Calibri" pitchFamily="34" charset="0"/>
              </a:rPr>
              <a:t>viewpoint</a:t>
            </a:r>
            <a:endParaRPr lang="lv-LV" sz="1600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lv-LV" sz="1600" dirty="0" smtClean="0">
                <a:latin typeface="Calibri" pitchFamily="34" charset="0"/>
              </a:rPr>
              <a:t>5 </a:t>
            </a:r>
            <a:r>
              <a:rPr lang="lv-LV" sz="1600" dirty="0" err="1" smtClean="0">
                <a:latin typeface="Calibri" pitchFamily="34" charset="0"/>
              </a:rPr>
              <a:t>access</a:t>
            </a:r>
            <a:r>
              <a:rPr lang="lv-LV" sz="1600" dirty="0" smtClean="0">
                <a:latin typeface="Calibri" pitchFamily="34" charset="0"/>
              </a:rPr>
              <a:t> </a:t>
            </a:r>
            <a:r>
              <a:rPr lang="lv-LV" sz="1600" dirty="0" err="1" smtClean="0">
                <a:latin typeface="Calibri" pitchFamily="34" charset="0"/>
              </a:rPr>
              <a:t>road</a:t>
            </a:r>
            <a:r>
              <a:rPr lang="lv-LV" sz="1600" dirty="0" smtClean="0">
                <a:latin typeface="Calibri" pitchFamily="34" charset="0"/>
              </a:rPr>
              <a:t> </a:t>
            </a:r>
            <a:r>
              <a:rPr lang="lv-LV" sz="1600" dirty="0" err="1" smtClean="0">
                <a:latin typeface="Calibri" pitchFamily="34" charset="0"/>
              </a:rPr>
              <a:t>section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55875" y="1700213"/>
            <a:ext cx="6048375" cy="28813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lv-LV" sz="25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Aiga </a:t>
            </a:r>
            <a:r>
              <a:rPr lang="lv-LV" sz="25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Petkēvica</a:t>
            </a:r>
            <a:endParaRPr lang="lv-LV" sz="25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buFontTx/>
              <a:buNone/>
            </a:pPr>
            <a:r>
              <a:rPr lang="lv-LV" sz="25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Kurzeme </a:t>
            </a:r>
            <a:r>
              <a:rPr lang="lv-LV" sz="25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Planning</a:t>
            </a:r>
            <a:r>
              <a:rPr lang="lv-LV" sz="25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lv-LV" sz="25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region</a:t>
            </a:r>
            <a:endParaRPr lang="lv-LV" sz="25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buFontTx/>
              <a:buNone/>
            </a:pPr>
            <a:r>
              <a:rPr lang="lv-LV" sz="25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Project </a:t>
            </a:r>
            <a:r>
              <a:rPr lang="lv-LV" sz="25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manager</a:t>
            </a:r>
            <a:endParaRPr lang="lv-LV" sz="25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buFontTx/>
              <a:buNone/>
            </a:pPr>
            <a:endParaRPr lang="lv-LV" sz="2500" dirty="0" smtClean="0"/>
          </a:p>
          <a:p>
            <a:pPr algn="ctr" eaLnBrk="1" hangingPunct="1">
              <a:buFontTx/>
              <a:buNone/>
            </a:pPr>
            <a:r>
              <a:rPr lang="lv-LV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Phone</a:t>
            </a:r>
            <a:r>
              <a:rPr lang="lv-LV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+371 67338738; +371 29483674</a:t>
            </a:r>
          </a:p>
          <a:p>
            <a:pPr algn="ctr" eaLnBrk="1" hangingPunct="1">
              <a:buFontTx/>
              <a:buNone/>
            </a:pPr>
            <a:r>
              <a:rPr lang="lv-LV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Skype</a:t>
            </a:r>
            <a:r>
              <a:rPr lang="lv-LV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 </a:t>
            </a:r>
            <a:r>
              <a:rPr lang="lv-LV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aiga_petkevica</a:t>
            </a:r>
            <a:endParaRPr lang="lv-LV" sz="1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buFontTx/>
              <a:buNone/>
            </a:pPr>
            <a:r>
              <a:rPr lang="lv-LV" sz="1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e-pasts: </a:t>
            </a:r>
            <a:r>
              <a:rPr lang="lv-LV" sz="1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aiga.petkevica@kurzemesregions.lv</a:t>
            </a:r>
            <a:endParaRPr lang="lv-LV" sz="1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 eaLnBrk="1" hangingPunct="1">
              <a:buFontTx/>
              <a:buNone/>
            </a:pPr>
            <a:endParaRPr lang="lv-LV" sz="1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707904" y="5661248"/>
            <a:ext cx="4333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</a:pPr>
            <a:r>
              <a:rPr lang="lv-LV" sz="36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Welcome</a:t>
            </a:r>
            <a:r>
              <a:rPr lang="lv-LV" sz="3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to Kurzeme!</a:t>
            </a:r>
            <a:endParaRPr lang="lv-LV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klusētais noformējums">
  <a:themeElements>
    <a:clrScheme name="Noklusētais noformējum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klusētais noformējum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klusētais noformējum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klusētais noformējum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klusētais noformējum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klusētais noformējum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klusētais noformējum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klusētais noformējum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klusētais noformējum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9380</TotalTime>
  <Words>333</Words>
  <Application>Microsoft Office PowerPoint</Application>
  <PresentationFormat>On-screen Show (4:3)</PresentationFormat>
  <Paragraphs>36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Noklusētais noformējums</vt:lpstr>
      <vt:lpstr>Project activities in  Kurzeme region</vt:lpstr>
      <vt:lpstr>PowerPoint Presentation</vt:lpstr>
      <vt:lpstr>Kurzeme region values and characteristics </vt:lpstr>
      <vt:lpstr>Project in Kurzeme...</vt:lpstr>
      <vt:lpstr>Map of project activities</vt:lpstr>
      <vt:lpstr>PowerPoint Presentation</vt:lpstr>
    </vt:vector>
  </TitlesOfParts>
  <Company>RRAA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LATLIT programme project  Sustainable Management of Lake Areas in Kurzeme and Lithuania  Requirements and project formalities</dc:title>
  <dc:creator>Ieva</dc:creator>
  <cp:lastModifiedBy>HP</cp:lastModifiedBy>
  <cp:revision>601</cp:revision>
  <cp:lastPrinted>2012-05-07T21:06:17Z</cp:lastPrinted>
  <dcterms:created xsi:type="dcterms:W3CDTF">2006-10-13T08:07:19Z</dcterms:created>
  <dcterms:modified xsi:type="dcterms:W3CDTF">2013-04-17T06:44:09Z</dcterms:modified>
</cp:coreProperties>
</file>