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76" r:id="rId3"/>
    <p:sldId id="260" r:id="rId4"/>
    <p:sldId id="267" r:id="rId5"/>
    <p:sldId id="275" r:id="rId6"/>
    <p:sldId id="273" r:id="rId7"/>
    <p:sldId id="270" r:id="rId8"/>
    <p:sldId id="274" r:id="rId9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57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7A4AE-8EC7-409C-9614-D36483AAD5A9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38024-E528-493A-A75E-7C4172C5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8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7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1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5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9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5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2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8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3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4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0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A8CC-6FCE-FC4B-85F0-A4D316AA9A58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2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file://localhost/Users/an/Documents/JAMUNA/DARBS/VECIE%20FAILI/LVVGMC/stila%20gramata/LVGMC_IDENTITATE_DARBA%20FAILI/ELEKTRONISKIE%20MEDIJI/PPT%20PREZENTA%CC%84CIJA/pilnais%20logo-01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12536" y="2311121"/>
            <a:ext cx="7772400" cy="1956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small" spc="0" normalizeH="0" baseline="0" noProof="0" dirty="0">
              <a:ln>
                <a:noFill/>
              </a:ln>
              <a:solidFill>
                <a:srgbClr val="0D4A8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57400" y="5605129"/>
            <a:ext cx="6400800" cy="5662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lv-LV" sz="2000" b="1" i="0" u="none" strike="noStrike" kern="1200" cap="all" spc="0" normalizeH="0" baseline="0" noProof="0" dirty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Intars </a:t>
            </a:r>
            <a:r>
              <a:rPr kumimoji="0" lang="lv-LV" sz="2000" b="1" i="0" u="none" strike="noStrike" kern="1200" cap="all" spc="0" normalizeH="0" baseline="0" noProof="0" dirty="0" err="1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cakars</a:t>
            </a:r>
            <a:endParaRPr kumimoji="0" lang="lv-LV" sz="2000" b="1" i="0" u="none" strike="noStrike" kern="1200" cap="all" spc="0" normalizeH="0" baseline="0" noProof="0" dirty="0">
              <a:ln>
                <a:noFill/>
              </a:ln>
              <a:solidFill>
                <a:srgbClr val="0D4A8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lv-LV" sz="2000" b="1" i="0" u="none" strike="noStrike" kern="1200" cap="all" spc="0" normalizeH="0" baseline="0" noProof="0" dirty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12.09.</a:t>
            </a: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</a:t>
            </a:r>
            <a:r>
              <a:rPr lang="lv-LV" sz="2000" b="1" cap="all" dirty="0">
                <a:solidFill>
                  <a:srgbClr val="0D4A87"/>
                </a:solidFill>
                <a:latin typeface="Calibri"/>
              </a:rPr>
              <a:t>9</a:t>
            </a: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rgbClr val="0D4A8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lnais logo-01.png" descr="/Users/an/Documents/JAMUNA/DARBS/VECIE FAILI/LVVGMC/stila gramata/LVGMC_IDENTITATE_DARBA FAILI/ELEKTRONISKIE MEDIJI/PPT PREZENTĀCIJA/pilnais logo-01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1" y="331004"/>
            <a:ext cx="2910498" cy="701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46DD2C-E5A7-4598-9FBD-AB93AAADB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15" y="6374235"/>
            <a:ext cx="1263279" cy="37447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B16C95B-A250-4623-9F85-CE3EC7FFA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039" y="6450936"/>
            <a:ext cx="1408865" cy="38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54BD9-58B9-4F95-A175-B49F45FE33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9904" y="6493940"/>
            <a:ext cx="1170533" cy="3596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12E7CD-BDD9-4467-B997-345E2CE76EA0}"/>
              </a:ext>
            </a:extLst>
          </p:cNvPr>
          <p:cNvSpPr/>
          <p:nvPr/>
        </p:nvSpPr>
        <p:spPr>
          <a:xfrm>
            <a:off x="994093" y="1922947"/>
            <a:ext cx="74373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5400" b="1" dirty="0" err="1"/>
              <a:t>Contaminated</a:t>
            </a:r>
            <a:r>
              <a:rPr lang="lv-LV" sz="5400" b="1" dirty="0"/>
              <a:t> </a:t>
            </a:r>
            <a:r>
              <a:rPr lang="lv-LV" sz="5400" b="1" dirty="0" err="1"/>
              <a:t>sites</a:t>
            </a:r>
            <a:r>
              <a:rPr lang="lv-LV" sz="5400" b="1" dirty="0"/>
              <a:t> </a:t>
            </a:r>
            <a:r>
              <a:rPr lang="lv-LV" sz="5400" b="1" dirty="0" err="1"/>
              <a:t>database</a:t>
            </a:r>
            <a:r>
              <a:rPr lang="lv-LV" sz="5400" b="1" dirty="0"/>
              <a:t> </a:t>
            </a:r>
            <a:r>
              <a:rPr lang="lv-LV" sz="5400" b="1" dirty="0" err="1"/>
              <a:t>development</a:t>
            </a:r>
            <a:r>
              <a:rPr lang="lv-LV" sz="5400" b="1" dirty="0"/>
              <a:t> </a:t>
            </a:r>
            <a:r>
              <a:rPr lang="lv-LV" sz="5400" b="1" dirty="0" err="1"/>
              <a:t>in</a:t>
            </a:r>
            <a:r>
              <a:rPr lang="lv-LV" sz="5400" b="1" dirty="0"/>
              <a:t> INSURE</a:t>
            </a:r>
          </a:p>
        </p:txBody>
      </p:sp>
    </p:spTree>
    <p:extLst>
      <p:ext uri="{BB962C8B-B14F-4D97-AF65-F5344CB8AC3E}">
        <p14:creationId xmlns:p14="http://schemas.microsoft.com/office/powerpoint/2010/main" val="501562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752640" y="5123881"/>
            <a:ext cx="6400800" cy="5662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cap="all" dirty="0">
              <a:solidFill>
                <a:srgbClr val="0D4A8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6462" y="0"/>
            <a:ext cx="6832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 err="1">
                <a:solidFill>
                  <a:schemeClr val="bg2"/>
                </a:solidFill>
              </a:rPr>
              <a:t>Contaminated</a:t>
            </a:r>
            <a:r>
              <a:rPr lang="lv-LV" sz="4000" b="1" dirty="0">
                <a:solidFill>
                  <a:schemeClr val="bg2"/>
                </a:solidFill>
              </a:rPr>
              <a:t> </a:t>
            </a:r>
            <a:r>
              <a:rPr lang="lv-LV" sz="4000" b="1" dirty="0" err="1">
                <a:solidFill>
                  <a:schemeClr val="bg2"/>
                </a:solidFill>
              </a:rPr>
              <a:t>sites</a:t>
            </a:r>
            <a:r>
              <a:rPr lang="lv-LV" sz="4000" b="1" dirty="0">
                <a:solidFill>
                  <a:schemeClr val="bg2"/>
                </a:solidFill>
              </a:rPr>
              <a:t> </a:t>
            </a:r>
            <a:r>
              <a:rPr lang="lv-LV" sz="4000" b="1" dirty="0" err="1">
                <a:solidFill>
                  <a:schemeClr val="bg2"/>
                </a:solidFill>
              </a:rPr>
              <a:t>data</a:t>
            </a:r>
            <a:r>
              <a:rPr lang="lv-LV" sz="4000" b="1" dirty="0">
                <a:solidFill>
                  <a:schemeClr val="bg2"/>
                </a:solidFill>
              </a:rPr>
              <a:t> </a:t>
            </a:r>
            <a:r>
              <a:rPr lang="lv-LV" sz="4000" b="1" dirty="0" err="1">
                <a:solidFill>
                  <a:schemeClr val="bg2"/>
                </a:solidFill>
              </a:rPr>
              <a:t>in</a:t>
            </a:r>
            <a:r>
              <a:rPr lang="lv-LV" sz="4000" b="1" dirty="0">
                <a:solidFill>
                  <a:schemeClr val="bg2"/>
                </a:solidFill>
              </a:rPr>
              <a:t> Latvia</a:t>
            </a:r>
            <a:endParaRPr lang="en-US" sz="4000" b="1" dirty="0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BF8FBA-334A-449D-B80B-7C09E749F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15" y="6374235"/>
            <a:ext cx="1263279" cy="37447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C2F315E-81B3-4962-B9DD-8072C5FB6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40" y="6428387"/>
            <a:ext cx="1408865" cy="38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654D107B-F7A7-40B1-AF2A-320383CC7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005" y="6455741"/>
            <a:ext cx="1167090" cy="36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263724-817A-40AD-B35C-FF799F75D2EF}"/>
              </a:ext>
            </a:extLst>
          </p:cNvPr>
          <p:cNvSpPr txBox="1"/>
          <p:nvPr/>
        </p:nvSpPr>
        <p:spPr>
          <a:xfrm>
            <a:off x="603682" y="2166151"/>
            <a:ext cx="79987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lv-LV" dirty="0" err="1"/>
              <a:t>information</a:t>
            </a:r>
            <a:r>
              <a:rPr lang="lv-LV" dirty="0"/>
              <a:t> </a:t>
            </a:r>
            <a:r>
              <a:rPr lang="lv-LV" dirty="0" err="1"/>
              <a:t>was</a:t>
            </a:r>
            <a:r>
              <a:rPr lang="lv-LV" dirty="0"/>
              <a:t> </a:t>
            </a:r>
            <a:r>
              <a:rPr lang="lv-LV" dirty="0" err="1"/>
              <a:t>collected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years</a:t>
            </a:r>
            <a:r>
              <a:rPr lang="lv-LV" dirty="0"/>
              <a:t> 2003-2005;</a:t>
            </a:r>
          </a:p>
          <a:p>
            <a:pPr marL="285750" indent="-285750">
              <a:buFontTx/>
              <a:buChar char="-"/>
            </a:pPr>
            <a:endParaRPr lang="lv-LV" dirty="0"/>
          </a:p>
          <a:p>
            <a:pPr marL="285750" indent="-285750">
              <a:buFontTx/>
              <a:buChar char="-"/>
            </a:pPr>
            <a:r>
              <a:rPr lang="lv-LV" dirty="0"/>
              <a:t>first </a:t>
            </a:r>
            <a:r>
              <a:rPr lang="lv-LV" dirty="0" err="1"/>
              <a:t>contaminated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potenntially</a:t>
            </a:r>
            <a:r>
              <a:rPr lang="lv-LV" dirty="0"/>
              <a:t> </a:t>
            </a:r>
            <a:r>
              <a:rPr lang="lv-LV" dirty="0" err="1"/>
              <a:t>contaminated</a:t>
            </a:r>
            <a:r>
              <a:rPr lang="lv-LV" dirty="0"/>
              <a:t> </a:t>
            </a:r>
            <a:r>
              <a:rPr lang="lv-LV" dirty="0" err="1"/>
              <a:t>sites</a:t>
            </a:r>
            <a:r>
              <a:rPr lang="lv-LV" dirty="0"/>
              <a:t> </a:t>
            </a:r>
            <a:r>
              <a:rPr lang="lv-LV" dirty="0" err="1"/>
              <a:t>data</a:t>
            </a:r>
            <a:r>
              <a:rPr lang="lv-LV" dirty="0"/>
              <a:t> </a:t>
            </a:r>
            <a:r>
              <a:rPr lang="lv-LV" dirty="0" err="1"/>
              <a:t>base</a:t>
            </a:r>
            <a:r>
              <a:rPr lang="lv-LV" dirty="0"/>
              <a:t> </a:t>
            </a:r>
            <a:r>
              <a:rPr lang="lv-LV" dirty="0" err="1"/>
              <a:t>was</a:t>
            </a:r>
            <a:r>
              <a:rPr lang="lv-LV" dirty="0"/>
              <a:t> </a:t>
            </a:r>
            <a:r>
              <a:rPr lang="lv-LV" dirty="0" err="1"/>
              <a:t>created</a:t>
            </a:r>
            <a:r>
              <a:rPr lang="lv-LV" dirty="0"/>
              <a:t>;</a:t>
            </a:r>
          </a:p>
          <a:p>
            <a:pPr marL="285750" indent="-285750">
              <a:buFontTx/>
              <a:buChar char="-"/>
            </a:pPr>
            <a:endParaRPr lang="lv-LV" dirty="0"/>
          </a:p>
          <a:p>
            <a:pPr marL="285750" indent="-285750">
              <a:buFontTx/>
              <a:buChar char="-"/>
            </a:pPr>
            <a:r>
              <a:rPr lang="lv-LV" dirty="0" err="1"/>
              <a:t>for</a:t>
            </a:r>
            <a:r>
              <a:rPr lang="lv-LV" dirty="0"/>
              <a:t> </a:t>
            </a:r>
            <a:r>
              <a:rPr lang="lv-LV" dirty="0" err="1"/>
              <a:t>information</a:t>
            </a:r>
            <a:r>
              <a:rPr lang="lv-LV" dirty="0"/>
              <a:t> </a:t>
            </a:r>
            <a:r>
              <a:rPr lang="lv-LV" dirty="0" err="1"/>
              <a:t>collection</a:t>
            </a:r>
            <a:r>
              <a:rPr lang="lv-LV" dirty="0"/>
              <a:t> SIA «Vides Projekti» </a:t>
            </a:r>
            <a:r>
              <a:rPr lang="lv-LV" dirty="0" err="1"/>
              <a:t>was</a:t>
            </a:r>
            <a:r>
              <a:rPr lang="lv-LV" dirty="0"/>
              <a:t> </a:t>
            </a:r>
            <a:r>
              <a:rPr lang="lv-LV" dirty="0" err="1"/>
              <a:t>contracted</a:t>
            </a:r>
            <a:r>
              <a:rPr lang="lv-LV" dirty="0"/>
              <a:t>;</a:t>
            </a:r>
          </a:p>
          <a:p>
            <a:pPr marL="285750" indent="-285750">
              <a:buFontTx/>
              <a:buChar char="-"/>
            </a:pPr>
            <a:endParaRPr lang="lv-LV" dirty="0"/>
          </a:p>
          <a:p>
            <a:pPr marL="285750" indent="-285750">
              <a:buFontTx/>
              <a:buChar char="-"/>
            </a:pPr>
            <a:r>
              <a:rPr lang="lv-LV" dirty="0" err="1"/>
              <a:t>since</a:t>
            </a:r>
            <a:r>
              <a:rPr lang="lv-LV" dirty="0"/>
              <a:t> </a:t>
            </a:r>
            <a:r>
              <a:rPr lang="lv-LV" dirty="0" err="1"/>
              <a:t>that</a:t>
            </a:r>
            <a:r>
              <a:rPr lang="lv-LV" dirty="0"/>
              <a:t> </a:t>
            </a:r>
            <a:r>
              <a:rPr lang="lv-LV" dirty="0" err="1"/>
              <a:t>time</a:t>
            </a:r>
            <a:r>
              <a:rPr lang="lv-LV" dirty="0"/>
              <a:t> </a:t>
            </a:r>
            <a:r>
              <a:rPr lang="lv-LV" dirty="0" err="1"/>
              <a:t>information</a:t>
            </a:r>
            <a:r>
              <a:rPr lang="lv-LV" dirty="0"/>
              <a:t> </a:t>
            </a:r>
            <a:r>
              <a:rPr lang="lv-LV" dirty="0" err="1"/>
              <a:t>update</a:t>
            </a:r>
            <a:r>
              <a:rPr lang="lv-LV" dirty="0"/>
              <a:t> </a:t>
            </a:r>
            <a:r>
              <a:rPr lang="lv-LV" dirty="0" err="1"/>
              <a:t>was</a:t>
            </a:r>
            <a:r>
              <a:rPr lang="lv-LV" dirty="0"/>
              <a:t> </a:t>
            </a:r>
            <a:r>
              <a:rPr lang="lv-LV" dirty="0" err="1"/>
              <a:t>very</a:t>
            </a:r>
            <a:r>
              <a:rPr lang="lv-LV" dirty="0"/>
              <a:t> </a:t>
            </a:r>
            <a:r>
              <a:rPr lang="lv-LV" dirty="0" err="1"/>
              <a:t>poor</a:t>
            </a:r>
            <a:r>
              <a:rPr lang="lv-LV" dirty="0"/>
              <a:t>;</a:t>
            </a:r>
          </a:p>
          <a:p>
            <a:pPr marL="285750" indent="-285750">
              <a:buFontTx/>
              <a:buChar char="-"/>
            </a:pPr>
            <a:endParaRPr lang="lv-LV" dirty="0"/>
          </a:p>
          <a:p>
            <a:pPr marL="285750" indent="-285750">
              <a:buFontTx/>
              <a:buChar char="-"/>
            </a:pPr>
            <a:r>
              <a:rPr lang="lv-LV" dirty="0" err="1"/>
              <a:t>lot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changes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real</a:t>
            </a:r>
            <a:r>
              <a:rPr lang="lv-LV" dirty="0"/>
              <a:t> </a:t>
            </a:r>
            <a:r>
              <a:rPr lang="lv-LV" dirty="0" err="1"/>
              <a:t>situation</a:t>
            </a:r>
            <a:r>
              <a:rPr lang="lv-LV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367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752640" y="5123881"/>
            <a:ext cx="6400800" cy="5662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cap="all" dirty="0">
              <a:solidFill>
                <a:srgbClr val="0D4A8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700" y="266330"/>
            <a:ext cx="6514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>
                <a:solidFill>
                  <a:schemeClr val="bg2"/>
                </a:solidFill>
              </a:rPr>
              <a:t>Latvia </a:t>
            </a:r>
            <a:r>
              <a:rPr lang="lv-LV" sz="4000" b="1" dirty="0" err="1">
                <a:solidFill>
                  <a:schemeClr val="bg2"/>
                </a:solidFill>
              </a:rPr>
              <a:t>data</a:t>
            </a:r>
            <a:r>
              <a:rPr lang="lv-LV" sz="4000" b="1" dirty="0">
                <a:solidFill>
                  <a:schemeClr val="bg2"/>
                </a:solidFill>
              </a:rPr>
              <a:t> </a:t>
            </a:r>
            <a:r>
              <a:rPr lang="lv-LV" sz="4000" b="1" dirty="0" err="1">
                <a:solidFill>
                  <a:schemeClr val="bg2"/>
                </a:solidFill>
              </a:rPr>
              <a:t>base</a:t>
            </a:r>
            <a:r>
              <a:rPr lang="lv-LV" sz="4000" b="1" dirty="0">
                <a:solidFill>
                  <a:schemeClr val="bg2"/>
                </a:solidFill>
              </a:rPr>
              <a:t> I</a:t>
            </a:r>
            <a:endParaRPr lang="en-US" sz="4000" b="1" dirty="0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BF8FBA-334A-449D-B80B-7C09E749F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15" y="6374235"/>
            <a:ext cx="1263279" cy="37447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C2F315E-81B3-4962-B9DD-8072C5FB6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40" y="6428387"/>
            <a:ext cx="1408865" cy="38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654D107B-F7A7-40B1-AF2A-320383CC7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005" y="6455741"/>
            <a:ext cx="1167090" cy="36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3C874B-B911-4EE4-8479-0055CE136651}"/>
              </a:ext>
            </a:extLst>
          </p:cNvPr>
          <p:cNvSpPr txBox="1"/>
          <p:nvPr/>
        </p:nvSpPr>
        <p:spPr>
          <a:xfrm>
            <a:off x="1189607" y="1769360"/>
            <a:ext cx="6303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R</a:t>
            </a:r>
            <a:r>
              <a:rPr lang="en-US" dirty="0" err="1"/>
              <a:t>easons</a:t>
            </a:r>
            <a:r>
              <a:rPr lang="en-US" dirty="0"/>
              <a:t> to create a new one</a:t>
            </a:r>
            <a:r>
              <a:rPr lang="lv-LV" dirty="0"/>
              <a:t>:</a:t>
            </a:r>
          </a:p>
          <a:p>
            <a:endParaRPr lang="lv-LV" dirty="0"/>
          </a:p>
          <a:p>
            <a:r>
              <a:rPr lang="en-US" dirty="0"/>
              <a:t> -   Old and not updated information;</a:t>
            </a:r>
          </a:p>
          <a:p>
            <a:pPr marL="285750" indent="-285750">
              <a:buFontTx/>
              <a:buChar char="-"/>
            </a:pPr>
            <a:r>
              <a:rPr lang="en-US" dirty="0"/>
              <a:t>Technically need for improvement;</a:t>
            </a:r>
          </a:p>
          <a:p>
            <a:pPr marL="285750" indent="-285750">
              <a:buFontTx/>
              <a:buChar char="-"/>
            </a:pPr>
            <a:r>
              <a:rPr lang="en-US" dirty="0"/>
              <a:t>Personal data protection EU regulations;</a:t>
            </a:r>
          </a:p>
          <a:p>
            <a:pPr marL="285750" indent="-285750">
              <a:buFontTx/>
              <a:buChar char="-"/>
            </a:pPr>
            <a:r>
              <a:rPr lang="en-US" dirty="0"/>
              <a:t>Old classification was in use (NACE and territory)</a:t>
            </a:r>
          </a:p>
          <a:p>
            <a:pPr marL="285750" indent="-285750">
              <a:buFontTx/>
              <a:buChar char="-"/>
            </a:pPr>
            <a:endParaRPr lang="lv-LV" dirty="0"/>
          </a:p>
          <a:p>
            <a:pPr marL="285750" indent="-285750">
              <a:buFontTx/>
              <a:buChar char="-"/>
            </a:pPr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7815-C89E-4580-8276-436BEA05B73A}"/>
              </a:ext>
            </a:extLst>
          </p:cNvPr>
          <p:cNvSpPr txBox="1"/>
          <p:nvPr/>
        </p:nvSpPr>
        <p:spPr>
          <a:xfrm>
            <a:off x="899483" y="3633146"/>
            <a:ext cx="75362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lv-LV" sz="2400" dirty="0"/>
          </a:p>
          <a:p>
            <a:pPr marL="457200" indent="-457200">
              <a:buAutoNum type="arabicPeriod"/>
            </a:pPr>
            <a:endParaRPr lang="lv-LV" sz="1600" i="1" dirty="0"/>
          </a:p>
          <a:p>
            <a:r>
              <a:rPr lang="lv-LV" sz="1600" i="1" dirty="0"/>
              <a:t>https://www.meteo.lv/lapas/vide/piesarnoto-un-potenciali-piesarnoto-vietu-registrs/piesarnoto-un-potenciali-piesarnoto-vietu-registrs?id=1527&amp;nid=373</a:t>
            </a:r>
          </a:p>
          <a:p>
            <a:pPr marL="457200" indent="-457200">
              <a:buAutoNum type="arabicPeriod"/>
            </a:pPr>
            <a:endParaRPr lang="lv-LV" sz="2400" dirty="0"/>
          </a:p>
          <a:p>
            <a:pPr marL="457200" indent="-457200">
              <a:buAutoNum type="arabicPeriod"/>
            </a:pP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86260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752640" y="5123881"/>
            <a:ext cx="6400800" cy="5662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cap="all" dirty="0">
              <a:solidFill>
                <a:srgbClr val="0D4A8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700" y="216562"/>
            <a:ext cx="6514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>
                <a:solidFill>
                  <a:schemeClr val="bg2"/>
                </a:solidFill>
              </a:rPr>
              <a:t>Latvia </a:t>
            </a:r>
            <a:r>
              <a:rPr lang="lv-LV" sz="4000" b="1" dirty="0" err="1">
                <a:solidFill>
                  <a:schemeClr val="bg2"/>
                </a:solidFill>
              </a:rPr>
              <a:t>data</a:t>
            </a:r>
            <a:r>
              <a:rPr lang="lv-LV" sz="4000" b="1" dirty="0">
                <a:solidFill>
                  <a:schemeClr val="bg2"/>
                </a:solidFill>
              </a:rPr>
              <a:t> </a:t>
            </a:r>
            <a:r>
              <a:rPr lang="lv-LV" sz="4000" b="1" dirty="0" err="1">
                <a:solidFill>
                  <a:schemeClr val="bg2"/>
                </a:solidFill>
              </a:rPr>
              <a:t>base</a:t>
            </a:r>
            <a:r>
              <a:rPr lang="lv-LV" sz="4000" b="1" dirty="0">
                <a:solidFill>
                  <a:schemeClr val="bg2"/>
                </a:solidFill>
              </a:rPr>
              <a:t> II</a:t>
            </a:r>
            <a:endParaRPr lang="en-US" sz="4000" b="1" dirty="0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DED5F3-15F1-462B-B940-EF94E6D81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74" y="6374235"/>
            <a:ext cx="1263279" cy="37447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1047C4C-CD1B-4F71-ACCB-DA0D1C3B5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598" y="6450936"/>
            <a:ext cx="1408865" cy="38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7E089BBE-D190-4E5D-8B72-AF5056422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463" y="6496626"/>
            <a:ext cx="1167090" cy="36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A9DC58-576A-4DD4-BC83-24B776FF1B98}"/>
              </a:ext>
            </a:extLst>
          </p:cNvPr>
          <p:cNvSpPr txBox="1"/>
          <p:nvPr/>
        </p:nvSpPr>
        <p:spPr>
          <a:xfrm>
            <a:off x="1171853" y="1730917"/>
            <a:ext cx="63031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improvements: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Electronical data flow;</a:t>
            </a:r>
          </a:p>
          <a:p>
            <a:pPr marL="285750" indent="-285750">
              <a:buFontTx/>
              <a:buChar char="-"/>
            </a:pPr>
            <a:r>
              <a:rPr lang="en-US" dirty="0"/>
              <a:t>Possibility add information about researches and remediation works;</a:t>
            </a:r>
          </a:p>
          <a:p>
            <a:pPr marL="285750" indent="-285750">
              <a:buFontTx/>
              <a:buChar char="-"/>
            </a:pPr>
            <a:r>
              <a:rPr lang="en-US" dirty="0"/>
              <a:t>Information about type;</a:t>
            </a:r>
          </a:p>
          <a:p>
            <a:pPr marL="285750" indent="-285750">
              <a:buFontTx/>
              <a:buChar char="-"/>
            </a:pPr>
            <a:r>
              <a:rPr lang="en-US" dirty="0"/>
              <a:t>Add attachments;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Connection with land </a:t>
            </a:r>
            <a:r>
              <a:rPr lang="en-US" dirty="0" err="1"/>
              <a:t>cadastre</a:t>
            </a:r>
            <a:r>
              <a:rPr lang="en-US" dirty="0"/>
              <a:t> data;</a:t>
            </a:r>
          </a:p>
          <a:p>
            <a:pPr marL="285750" indent="-285750">
              <a:buFontTx/>
              <a:buChar char="-"/>
            </a:pPr>
            <a:r>
              <a:rPr lang="en-US" dirty="0"/>
              <a:t>Part of Joint Environment Information system (JEIS) (Maintained by LEGMC).</a:t>
            </a:r>
          </a:p>
          <a:p>
            <a:endParaRPr lang="lv-LV" dirty="0"/>
          </a:p>
          <a:p>
            <a:pPr marL="285750" indent="-285750">
              <a:buFontTx/>
              <a:buChar char="-"/>
            </a:pPr>
            <a:endParaRPr lang="lv-LV" dirty="0"/>
          </a:p>
          <a:p>
            <a:pPr marL="285750" indent="-285750">
              <a:buFontTx/>
              <a:buChar char="-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27644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752640" y="5123881"/>
            <a:ext cx="6400800" cy="5662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cap="all" dirty="0">
              <a:solidFill>
                <a:srgbClr val="0D4A8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700" y="216562"/>
            <a:ext cx="6514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>
                <a:solidFill>
                  <a:schemeClr val="bg2"/>
                </a:solidFill>
              </a:rPr>
              <a:t>Latvia </a:t>
            </a:r>
            <a:r>
              <a:rPr lang="lv-LV" sz="4000" b="1" dirty="0" err="1">
                <a:solidFill>
                  <a:schemeClr val="bg2"/>
                </a:solidFill>
              </a:rPr>
              <a:t>data</a:t>
            </a:r>
            <a:r>
              <a:rPr lang="lv-LV" sz="4000" b="1" dirty="0">
                <a:solidFill>
                  <a:schemeClr val="bg2"/>
                </a:solidFill>
              </a:rPr>
              <a:t> </a:t>
            </a:r>
            <a:r>
              <a:rPr lang="lv-LV" sz="4000" b="1" dirty="0" err="1">
                <a:solidFill>
                  <a:schemeClr val="bg2"/>
                </a:solidFill>
              </a:rPr>
              <a:t>base</a:t>
            </a:r>
            <a:r>
              <a:rPr lang="lv-LV" sz="4000" b="1" dirty="0">
                <a:solidFill>
                  <a:schemeClr val="bg2"/>
                </a:solidFill>
              </a:rPr>
              <a:t> III</a:t>
            </a:r>
            <a:endParaRPr lang="en-US" sz="4000" b="1" dirty="0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DED5F3-15F1-462B-B940-EF94E6D81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74" y="6374235"/>
            <a:ext cx="1263279" cy="37447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1047C4C-CD1B-4F71-ACCB-DA0D1C3B5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598" y="6450936"/>
            <a:ext cx="1408865" cy="38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7E089BBE-D190-4E5D-8B72-AF5056422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463" y="6496626"/>
            <a:ext cx="1167090" cy="36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A9DC58-576A-4DD4-BC83-24B776FF1B98}"/>
              </a:ext>
            </a:extLst>
          </p:cNvPr>
          <p:cNvSpPr txBox="1"/>
          <p:nvPr/>
        </p:nvSpPr>
        <p:spPr>
          <a:xfrm>
            <a:off x="370291" y="1480018"/>
            <a:ext cx="81433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Development and implementation steps: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Interviews with stakeholders (Municipalities, Regional Environmental boards)</a:t>
            </a:r>
            <a:r>
              <a:rPr lang="lv-LV" dirty="0"/>
              <a:t>;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Study visits to Finland, Sweden;</a:t>
            </a:r>
          </a:p>
          <a:p>
            <a:pPr marL="342900" indent="-342900">
              <a:buAutoNum type="arabicPeriod"/>
            </a:pPr>
            <a:r>
              <a:rPr lang="en-US" dirty="0"/>
              <a:t>Review materials from other countries;</a:t>
            </a:r>
          </a:p>
          <a:p>
            <a:pPr marL="342900" indent="-342900">
              <a:buAutoNum type="arabicPeriod"/>
            </a:pPr>
            <a:r>
              <a:rPr lang="en-US" dirty="0"/>
              <a:t>Preparation of data base new form;</a:t>
            </a:r>
          </a:p>
          <a:p>
            <a:pPr marL="342900" indent="-342900">
              <a:buAutoNum type="arabicPeriod"/>
            </a:pPr>
            <a:r>
              <a:rPr lang="en-US" dirty="0"/>
              <a:t>Specification for procurements procedure;</a:t>
            </a:r>
          </a:p>
          <a:p>
            <a:pPr marL="342900" indent="-342900">
              <a:buAutoNum type="arabicPeriod"/>
            </a:pPr>
            <a:r>
              <a:rPr lang="en-US" dirty="0"/>
              <a:t>Procurement procedure;</a:t>
            </a:r>
          </a:p>
          <a:p>
            <a:pPr marL="342900" indent="-342900">
              <a:buAutoNum type="arabicPeriod"/>
            </a:pPr>
            <a:r>
              <a:rPr lang="en-US" dirty="0"/>
              <a:t>Decision about winners, contract preparation;</a:t>
            </a:r>
          </a:p>
          <a:p>
            <a:pPr marL="342900" indent="-342900">
              <a:buAutoNum type="arabicPeriod"/>
            </a:pPr>
            <a:r>
              <a:rPr lang="en-US" dirty="0"/>
              <a:t>Implementation phase. All work was divided in 2 weeks milestones. After each milestone we had meeting and test of deliverables;</a:t>
            </a:r>
          </a:p>
          <a:p>
            <a:pPr marL="342900" indent="-342900">
              <a:buAutoNum type="arabicPeriod"/>
            </a:pPr>
            <a:r>
              <a:rPr lang="en-US" dirty="0"/>
              <a:t>Acceptance tests. Payments</a:t>
            </a:r>
            <a:r>
              <a:rPr lang="lv-LV" dirty="0"/>
              <a:t>;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Data base is public since May 2018</a:t>
            </a:r>
            <a:r>
              <a:rPr lang="lv-LV" dirty="0"/>
              <a:t>;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Support from producers in scope JEIS</a:t>
            </a:r>
            <a:r>
              <a:rPr lang="lv-LV" dirty="0"/>
              <a:t>.</a:t>
            </a:r>
            <a:endParaRPr lang="en-US" dirty="0"/>
          </a:p>
          <a:p>
            <a:pPr marL="285750" indent="-285750">
              <a:buFontTx/>
              <a:buChar char="-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41451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752640" y="5123881"/>
            <a:ext cx="6400800" cy="5662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cap="all" dirty="0">
              <a:solidFill>
                <a:srgbClr val="0D4A8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700" y="216562"/>
            <a:ext cx="6514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>
                <a:solidFill>
                  <a:schemeClr val="bg2"/>
                </a:solidFill>
              </a:rPr>
              <a:t>Mobile </a:t>
            </a:r>
            <a:r>
              <a:rPr lang="lv-LV" sz="4000" b="1" dirty="0" err="1">
                <a:solidFill>
                  <a:schemeClr val="bg2"/>
                </a:solidFill>
              </a:rPr>
              <a:t>aplications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099" y="1730917"/>
            <a:ext cx="462835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 applications types – iOS and Android</a:t>
            </a:r>
          </a:p>
          <a:p>
            <a:endParaRPr lang="en-US" sz="2000" dirty="0"/>
          </a:p>
          <a:p>
            <a:r>
              <a:rPr lang="en-US" sz="2000" dirty="0"/>
              <a:t>Possibility to find Contaminated Site with mobile phone  if GPS is available</a:t>
            </a:r>
          </a:p>
          <a:p>
            <a:endParaRPr lang="lv-LV" sz="2000" dirty="0"/>
          </a:p>
          <a:p>
            <a:r>
              <a:rPr lang="lv-LV" sz="2000" dirty="0" err="1"/>
              <a:t>Applications</a:t>
            </a:r>
            <a:r>
              <a:rPr lang="lv-LV" sz="2000" dirty="0"/>
              <a:t> </a:t>
            </a:r>
            <a:r>
              <a:rPr lang="lv-LV" sz="2000" dirty="0" err="1"/>
              <a:t>download</a:t>
            </a:r>
            <a:r>
              <a:rPr lang="lv-LV" sz="2000" dirty="0"/>
              <a:t> </a:t>
            </a:r>
            <a:r>
              <a:rPr lang="lv-LV" sz="2000" dirty="0" err="1"/>
              <a:t>from</a:t>
            </a:r>
            <a:r>
              <a:rPr lang="lv-LV" sz="2000" dirty="0"/>
              <a:t> LEGMC </a:t>
            </a:r>
            <a:r>
              <a:rPr lang="lv-LV" sz="2000" dirty="0" err="1"/>
              <a:t>website</a:t>
            </a:r>
            <a:r>
              <a:rPr lang="lv-LV" sz="2000" dirty="0"/>
              <a:t> - </a:t>
            </a:r>
            <a:r>
              <a:rPr lang="lv-LV" sz="1200" i="1" u="sng" dirty="0"/>
              <a:t>https://www.meteo.lv/lapas/vide/piesarnoto-un-potenciali-piesarnoto-vietu-registrs/piesarnoto-un-potenciali-piesarnoto-vietu-registrs?id=1527&amp;nid=373</a:t>
            </a:r>
          </a:p>
          <a:p>
            <a:endParaRPr lang="lv-LV" sz="2400" dirty="0"/>
          </a:p>
          <a:p>
            <a:endParaRPr lang="lv-LV" sz="2400" dirty="0"/>
          </a:p>
          <a:p>
            <a:pPr marL="457200" indent="-457200">
              <a:buAutoNum type="arabicPeriod"/>
            </a:pPr>
            <a:endParaRPr lang="lv-LV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1681DE-24C3-4826-A4CB-E972C01FF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74" y="6374235"/>
            <a:ext cx="1263279" cy="37447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33F0979-F403-4642-AA8B-9402C7578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598" y="6450936"/>
            <a:ext cx="1408865" cy="38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878D0600-7303-45E8-8FD7-C84F97908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463" y="6496626"/>
            <a:ext cx="1167090" cy="36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05F215-C2C2-4CA0-96FF-06DC5D1F5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454" y="1543260"/>
            <a:ext cx="2336280" cy="41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5100" y="279112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3200" b="1" dirty="0" err="1">
                <a:solidFill>
                  <a:schemeClr val="bg1"/>
                </a:solidFill>
              </a:rPr>
              <a:t>Map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853" y="1485305"/>
            <a:ext cx="7149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lv-LV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15" y="6374235"/>
            <a:ext cx="1263279" cy="3744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039" y="6450936"/>
            <a:ext cx="1408865" cy="38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463" y="6496626"/>
            <a:ext cx="1167090" cy="36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6DB130-7D99-4218-A9B8-9D021D4A1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01490"/>
            <a:ext cx="9144000" cy="44550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93BB28-1A89-40B9-AAF0-F8474CA7772D}"/>
              </a:ext>
            </a:extLst>
          </p:cNvPr>
          <p:cNvSpPr/>
          <p:nvPr/>
        </p:nvSpPr>
        <p:spPr>
          <a:xfrm>
            <a:off x="2102791" y="2853716"/>
            <a:ext cx="58087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8000" b="1" dirty="0" err="1"/>
              <a:t>Thank</a:t>
            </a:r>
            <a:r>
              <a:rPr lang="lv-LV" sz="8000" b="1" dirty="0"/>
              <a:t> </a:t>
            </a:r>
            <a:r>
              <a:rPr lang="lv-LV" sz="8000" b="1" dirty="0" err="1"/>
              <a:t>You</a:t>
            </a:r>
            <a:r>
              <a:rPr lang="lv-LV" sz="8000" b="1" dirty="0"/>
              <a:t> !!!</a:t>
            </a:r>
            <a:endParaRPr lang="en-US" sz="8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08C88-E32A-48F1-A40E-4B253CEC9BB7}"/>
              </a:ext>
            </a:extLst>
          </p:cNvPr>
          <p:cNvSpPr txBox="1"/>
          <p:nvPr/>
        </p:nvSpPr>
        <p:spPr>
          <a:xfrm>
            <a:off x="5893260" y="5771550"/>
            <a:ext cx="3104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Intars.Cakars@lvgmc.lv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FB5B0D-02F2-45C7-AF73-F172098CB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15" y="6452614"/>
            <a:ext cx="1263279" cy="37447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9B26C2F-390C-45FE-8090-FA8519A6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039" y="6450936"/>
            <a:ext cx="1408865" cy="38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40EF-AB4C-4F97-9AA4-2B1A7BEF8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904" y="6493940"/>
            <a:ext cx="1170533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12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VGMC 1">
      <a:dk1>
        <a:srgbClr val="0D4A87"/>
      </a:dk1>
      <a:lt1>
        <a:srgbClr val="FFFFFF"/>
      </a:lt1>
      <a:dk2>
        <a:srgbClr val="58585A"/>
      </a:dk2>
      <a:lt2>
        <a:srgbClr val="FFFFFF"/>
      </a:lt2>
      <a:accent1>
        <a:srgbClr val="476698"/>
      </a:accent1>
      <a:accent2>
        <a:srgbClr val="22305F"/>
      </a:accent2>
      <a:accent3>
        <a:srgbClr val="758DB2"/>
      </a:accent3>
      <a:accent4>
        <a:srgbClr val="D1D9DD"/>
      </a:accent4>
      <a:accent5>
        <a:srgbClr val="797978"/>
      </a:accent5>
      <a:accent6>
        <a:srgbClr val="9A9A9A"/>
      </a:accent6>
      <a:hlink>
        <a:srgbClr val="758DB2"/>
      </a:hlink>
      <a:folHlink>
        <a:srgbClr val="DDDD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5166</TotalTime>
  <Words>285</Words>
  <Application>Microsoft Office PowerPoint</Application>
  <PresentationFormat>Slaidrāde ekrānā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2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Map</vt:lpstr>
      <vt:lpstr>PowerPoint prezentācija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Andrejs Lavrinovičs</dc:creator>
  <cp:lastModifiedBy>Windows User</cp:lastModifiedBy>
  <cp:revision>202</cp:revision>
  <cp:lastPrinted>2018-10-18T05:15:36Z</cp:lastPrinted>
  <dcterms:created xsi:type="dcterms:W3CDTF">2015-02-06T10:22:10Z</dcterms:created>
  <dcterms:modified xsi:type="dcterms:W3CDTF">2019-09-10T07:28:50Z</dcterms:modified>
</cp:coreProperties>
</file>