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665" r:id="rId2"/>
    <p:sldId id="670" r:id="rId3"/>
    <p:sldId id="666" r:id="rId4"/>
    <p:sldId id="667" r:id="rId5"/>
    <p:sldId id="675" r:id="rId6"/>
    <p:sldId id="271" r:id="rId7"/>
    <p:sldId id="674" r:id="rId8"/>
    <p:sldId id="594" r:id="rId9"/>
  </p:sldIdLst>
  <p:sldSz cx="9144000" cy="6858000" type="screen4x3"/>
  <p:notesSz cx="9866313" cy="6735763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33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83434" autoAdjust="0"/>
  </p:normalViewPr>
  <p:slideViewPr>
    <p:cSldViewPr snapToGrid="0" snapToObjects="1">
      <p:cViewPr varScale="1">
        <p:scale>
          <a:sx n="95" d="100"/>
          <a:sy n="95" d="100"/>
        </p:scale>
        <p:origin x="1662" y="84"/>
      </p:cViewPr>
      <p:guideLst>
        <p:guide orient="horz" pos="220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'[Prioritari_sakartojamie_celi_12062020 (1).xlsx]Prezentacijam'!$I$1</c:f>
              <c:strCache>
                <c:ptCount val="1"/>
                <c:pt idx="0">
                  <c:v>Finansējums starp reģioniem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2F-4CBE-9441-E36D24E08F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2F-4CBE-9441-E36D24E08F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2F-4CBE-9441-E36D24E08F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2F-4CBE-9441-E36D24E08F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B2F-4CBE-9441-E36D24E08F0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'[Prioritari_sakartojamie_celi_12062020 (1).xlsx]Prezentacijam'!$H$2:$H$6</c:f>
              <c:strCache>
                <c:ptCount val="5"/>
                <c:pt idx="0">
                  <c:v>Rīga</c:v>
                </c:pt>
                <c:pt idx="1">
                  <c:v>Kurzeme</c:v>
                </c:pt>
                <c:pt idx="2">
                  <c:v>Latgale</c:v>
                </c:pt>
                <c:pt idx="3">
                  <c:v>Vidzeme</c:v>
                </c:pt>
                <c:pt idx="4">
                  <c:v>Zemgale</c:v>
                </c:pt>
              </c:strCache>
            </c:strRef>
          </c:cat>
          <c:val>
            <c:numRef>
              <c:f>'[Prioritari_sakartojamie_celi_12062020 (1).xlsx]Prezentacijam'!$I$2:$I$6</c:f>
              <c:numCache>
                <c:formatCode>#\ ##0_ ;\-#\ ##0\ </c:formatCode>
                <c:ptCount val="5"/>
                <c:pt idx="0">
                  <c:v>54613800</c:v>
                </c:pt>
                <c:pt idx="1">
                  <c:v>53858490</c:v>
                </c:pt>
                <c:pt idx="2">
                  <c:v>77696400</c:v>
                </c:pt>
                <c:pt idx="3">
                  <c:v>62670300</c:v>
                </c:pt>
                <c:pt idx="4">
                  <c:v>51161010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B2F-4CBE-9441-E36D24E08F0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916CE-E52B-4F32-B67E-BF9D6FDDDE93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DBCDBD2A-2A5B-483E-85A8-E3EC79903A3F}">
      <dgm:prSet phldrT="[Text]"/>
      <dgm:spPr/>
      <dgm:t>
        <a:bodyPr/>
        <a:lstStyle/>
        <a:p>
          <a:r>
            <a:rPr lang="lv-LV" dirty="0">
              <a:latin typeface="Calibri" panose="020F0502020204030204" pitchFamily="34" charset="0"/>
              <a:cs typeface="Calibri" panose="020F0502020204030204" pitchFamily="34" charset="0"/>
            </a:rPr>
            <a:t>Ceļa stāvoklis un satiksmes intensitāte</a:t>
          </a:r>
        </a:p>
      </dgm:t>
    </dgm:pt>
    <dgm:pt modelId="{DE4A27BF-FEA7-4D1D-84F9-C11A551CB240}" type="parTrans" cxnId="{2FB60DDA-FCC9-413A-9046-8C3A40E334E1}">
      <dgm:prSet/>
      <dgm:spPr/>
      <dgm:t>
        <a:bodyPr/>
        <a:lstStyle/>
        <a:p>
          <a:endParaRPr lang="lv-LV"/>
        </a:p>
      </dgm:t>
    </dgm:pt>
    <dgm:pt modelId="{E1A3C120-821B-414D-8E8F-2AB250B6316F}" type="sibTrans" cxnId="{2FB60DDA-FCC9-413A-9046-8C3A40E334E1}">
      <dgm:prSet/>
      <dgm:spPr/>
      <dgm:t>
        <a:bodyPr/>
        <a:lstStyle/>
        <a:p>
          <a:endParaRPr lang="lv-LV"/>
        </a:p>
      </dgm:t>
    </dgm:pt>
    <dgm:pt modelId="{8DCEA8E1-8297-4C87-AB56-ACA15FCDEC3B}">
      <dgm:prSet phldrT="[Text]"/>
      <dgm:spPr/>
      <dgm:t>
        <a:bodyPr/>
        <a:lstStyle/>
        <a:p>
          <a:r>
            <a:rPr lang="lv-LV" dirty="0">
              <a:latin typeface="Calibri" panose="020F0502020204030204" pitchFamily="34" charset="0"/>
              <a:cs typeface="Calibri" panose="020F0502020204030204" pitchFamily="34" charset="0"/>
            </a:rPr>
            <a:t>Pašvaldību sasniedzamība</a:t>
          </a:r>
        </a:p>
      </dgm:t>
    </dgm:pt>
    <dgm:pt modelId="{87CB3966-CF4A-4C66-AB5E-9B4D04D7ECF3}" type="parTrans" cxnId="{CE38FFA3-9CC6-4473-8CE2-607F1C5E5247}">
      <dgm:prSet/>
      <dgm:spPr/>
      <dgm:t>
        <a:bodyPr/>
        <a:lstStyle/>
        <a:p>
          <a:endParaRPr lang="lv-LV"/>
        </a:p>
      </dgm:t>
    </dgm:pt>
    <dgm:pt modelId="{9BF15267-7562-4B27-82B3-33C92AD47C75}" type="sibTrans" cxnId="{CE38FFA3-9CC6-4473-8CE2-607F1C5E5247}">
      <dgm:prSet/>
      <dgm:spPr/>
      <dgm:t>
        <a:bodyPr/>
        <a:lstStyle/>
        <a:p>
          <a:endParaRPr lang="lv-LV"/>
        </a:p>
      </dgm:t>
    </dgm:pt>
    <dgm:pt modelId="{2E7E4479-1679-49DE-BFDE-6B75D63CD557}" type="pres">
      <dgm:prSet presAssocID="{745916CE-E52B-4F32-B67E-BF9D6FDDDE93}" presName="diagram" presStyleCnt="0">
        <dgm:presLayoutVars>
          <dgm:dir/>
          <dgm:resizeHandles val="exact"/>
        </dgm:presLayoutVars>
      </dgm:prSet>
      <dgm:spPr/>
    </dgm:pt>
    <dgm:pt modelId="{6907C9A2-17A5-4113-8151-7618BE271C6B}" type="pres">
      <dgm:prSet presAssocID="{DBCDBD2A-2A5B-483E-85A8-E3EC79903A3F}" presName="arrow" presStyleLbl="node1" presStyleIdx="0" presStyleCnt="2">
        <dgm:presLayoutVars>
          <dgm:bulletEnabled val="1"/>
        </dgm:presLayoutVars>
      </dgm:prSet>
      <dgm:spPr/>
    </dgm:pt>
    <dgm:pt modelId="{C9A4E4FF-763D-40B4-A795-8A6535F7A693}" type="pres">
      <dgm:prSet presAssocID="{8DCEA8E1-8297-4C87-AB56-ACA15FCDEC3B}" presName="arrow" presStyleLbl="node1" presStyleIdx="1" presStyleCnt="2">
        <dgm:presLayoutVars>
          <dgm:bulletEnabled val="1"/>
        </dgm:presLayoutVars>
      </dgm:prSet>
      <dgm:spPr/>
    </dgm:pt>
  </dgm:ptLst>
  <dgm:cxnLst>
    <dgm:cxn modelId="{B5ADB841-E0D0-4532-93E0-E1586171C92F}" type="presOf" srcId="{8DCEA8E1-8297-4C87-AB56-ACA15FCDEC3B}" destId="{C9A4E4FF-763D-40B4-A795-8A6535F7A693}" srcOrd="0" destOrd="0" presId="urn:microsoft.com/office/officeart/2005/8/layout/arrow5"/>
    <dgm:cxn modelId="{60829B48-3D75-460E-B2AC-F9D58BFD543C}" type="presOf" srcId="{745916CE-E52B-4F32-B67E-BF9D6FDDDE93}" destId="{2E7E4479-1679-49DE-BFDE-6B75D63CD557}" srcOrd="0" destOrd="0" presId="urn:microsoft.com/office/officeart/2005/8/layout/arrow5"/>
    <dgm:cxn modelId="{9C17AB7F-E767-418A-8487-8BB2595419CE}" type="presOf" srcId="{DBCDBD2A-2A5B-483E-85A8-E3EC79903A3F}" destId="{6907C9A2-17A5-4113-8151-7618BE271C6B}" srcOrd="0" destOrd="0" presId="urn:microsoft.com/office/officeart/2005/8/layout/arrow5"/>
    <dgm:cxn modelId="{CE38FFA3-9CC6-4473-8CE2-607F1C5E5247}" srcId="{745916CE-E52B-4F32-B67E-BF9D6FDDDE93}" destId="{8DCEA8E1-8297-4C87-AB56-ACA15FCDEC3B}" srcOrd="1" destOrd="0" parTransId="{87CB3966-CF4A-4C66-AB5E-9B4D04D7ECF3}" sibTransId="{9BF15267-7562-4B27-82B3-33C92AD47C75}"/>
    <dgm:cxn modelId="{2FB60DDA-FCC9-413A-9046-8C3A40E334E1}" srcId="{745916CE-E52B-4F32-B67E-BF9D6FDDDE93}" destId="{DBCDBD2A-2A5B-483E-85A8-E3EC79903A3F}" srcOrd="0" destOrd="0" parTransId="{DE4A27BF-FEA7-4D1D-84F9-C11A551CB240}" sibTransId="{E1A3C120-821B-414D-8E8F-2AB250B6316F}"/>
    <dgm:cxn modelId="{F3CDA416-1044-4050-8F3E-4D00B82776B5}" type="presParOf" srcId="{2E7E4479-1679-49DE-BFDE-6B75D63CD557}" destId="{6907C9A2-17A5-4113-8151-7618BE271C6B}" srcOrd="0" destOrd="0" presId="urn:microsoft.com/office/officeart/2005/8/layout/arrow5"/>
    <dgm:cxn modelId="{993D13FA-07FF-46AF-ABED-E617950674C3}" type="presParOf" srcId="{2E7E4479-1679-49DE-BFDE-6B75D63CD557}" destId="{C9A4E4FF-763D-40B4-A795-8A6535F7A69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7C9A2-17A5-4113-8151-7618BE271C6B}">
      <dsp:nvSpPr>
        <dsp:cNvPr id="0" name=""/>
        <dsp:cNvSpPr/>
      </dsp:nvSpPr>
      <dsp:spPr>
        <a:xfrm rot="16200000">
          <a:off x="1322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>
              <a:latin typeface="Calibri" panose="020F0502020204030204" pitchFamily="34" charset="0"/>
              <a:cs typeface="Calibri" panose="020F0502020204030204" pitchFamily="34" charset="0"/>
            </a:rPr>
            <a:t>Ceļa stāvoklis un satiksmes intensitāte</a:t>
          </a:r>
        </a:p>
      </dsp:txBody>
      <dsp:txXfrm rot="5400000">
        <a:off x="1323" y="1295299"/>
        <a:ext cx="2431107" cy="1473398"/>
      </dsp:txXfrm>
    </dsp:sp>
    <dsp:sp modelId="{C9A4E4FF-763D-40B4-A795-8A6535F7A693}">
      <dsp:nvSpPr>
        <dsp:cNvPr id="0" name=""/>
        <dsp:cNvSpPr/>
      </dsp:nvSpPr>
      <dsp:spPr>
        <a:xfrm rot="5400000">
          <a:off x="3147880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>
              <a:latin typeface="Calibri" panose="020F0502020204030204" pitchFamily="34" charset="0"/>
              <a:cs typeface="Calibri" panose="020F0502020204030204" pitchFamily="34" charset="0"/>
            </a:rPr>
            <a:t>Pašvaldību sasniedzamība</a:t>
          </a:r>
        </a:p>
      </dsp:txBody>
      <dsp:txXfrm rot="-5400000">
        <a:off x="3663570" y="1295300"/>
        <a:ext cx="2431107" cy="1473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5402" cy="3367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628" y="2"/>
            <a:ext cx="4275402" cy="3367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73659-621C-4C6B-A01B-B3C6177FB8E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97807"/>
            <a:ext cx="4275402" cy="336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8628" y="6397807"/>
            <a:ext cx="4275402" cy="336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E59FB-E231-47FC-BFA6-B05ACDCCB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0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5402" cy="3367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628" y="2"/>
            <a:ext cx="4275402" cy="3367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162DFB-2DF2-49DF-AB30-1B82DA14A74A}" type="datetimeFigureOut">
              <a:rPr lang="lv-LV"/>
              <a:pPr>
                <a:defRPr/>
              </a:pPr>
              <a:t>18.08.2020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199490"/>
            <a:ext cx="7893050" cy="30310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807"/>
            <a:ext cx="4275402" cy="336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628" y="6397807"/>
            <a:ext cx="4275402" cy="336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41611AF-D64A-4226-A96F-FB0A1712ABB7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847846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5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0068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F229E9C5-8B39-4643-9AC7-3CB70B82D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832BB7B4-0127-4F07-8920-17DA66B1A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E39644DB-4AE3-4034-BE69-BA19EB7DC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F24072BC-730E-45B0-B387-330E0239F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C4B583E1-95CE-4FF7-8D07-865BB81BB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487DEC8F-7A0D-4E94-8E3F-1D8DA75BE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2773F73F-A0AB-4429-B726-ADE44EA0B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68B976-ACE6-4DFC-8AD0-57E32F618F5A}" type="datetime1">
              <a:rPr lang="en-US" smtClean="0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F7477E8E-EDE6-4057-A4A8-E602451726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8113" y="3619323"/>
            <a:ext cx="8557591" cy="1720370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 investīciju programmu autoceļu attīstībai </a:t>
            </a:r>
            <a:br>
              <a:rPr lang="lv-LV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v-LV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ATR kontekstā</a:t>
            </a:r>
            <a:endParaRPr lang="lv-LV" altLang="en-US" sz="2800" dirty="0">
              <a:solidFill>
                <a:srgbClr val="33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3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348" y="239417"/>
            <a:ext cx="6883052" cy="1036642"/>
          </a:xfrm>
        </p:spPr>
        <p:txBody>
          <a:bodyPr>
            <a:normAutofit/>
          </a:bodyPr>
          <a:lstStyle/>
          <a:p>
            <a:pPr algn="ctr"/>
            <a:r>
              <a:rPr lang="lv-LV" sz="4000" dirty="0">
                <a:solidFill>
                  <a:srgbClr val="4F6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Uzdevums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63" y="2384385"/>
            <a:ext cx="8223337" cy="3741788"/>
          </a:xfrm>
        </p:spPr>
        <p:txBody>
          <a:bodyPr>
            <a:normAutofit/>
          </a:bodyPr>
          <a:lstStyle/>
          <a:p>
            <a:pPr algn="just"/>
            <a:r>
              <a:rPr lang="lv-LV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2019.gada 5.novembra MK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VARAM sadarbībā ar SM sagatavot </a:t>
            </a:r>
            <a:r>
              <a:rPr lang="lv-LV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priekšlikumus sakārtojamiem ceļiem ATR kontekstā 2021., 2022. un 2023.gadam</a:t>
            </a:r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, paredzot finansējumu jaunā SM programmā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Jautājums ir skatāms 2021.gada valsts budžeta projekta un vidēja termiņa budžeta ietvara 2021., 2022. un 2023.gadam sagatavošanas un izskatīšanas procesā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Iesniegšanas termiņš – 08.07.2020</a:t>
            </a:r>
          </a:p>
          <a:p>
            <a:pPr algn="just"/>
            <a:endParaRPr lang="lv-LV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</a:t>
            </a:fld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4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348" y="239417"/>
            <a:ext cx="6883052" cy="1036642"/>
          </a:xfrm>
        </p:spPr>
        <p:txBody>
          <a:bodyPr>
            <a:normAutofit/>
          </a:bodyPr>
          <a:lstStyle/>
          <a:p>
            <a:pPr algn="ctr"/>
            <a:r>
              <a:rPr lang="lv-LV" sz="3600" dirty="0">
                <a:solidFill>
                  <a:srgbClr val="4F6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Pieeja uzdevuma izpildē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63" y="1752600"/>
            <a:ext cx="8223337" cy="4373573"/>
          </a:xfrm>
        </p:spPr>
        <p:txBody>
          <a:bodyPr>
            <a:normAutofit/>
          </a:bodyPr>
          <a:lstStyle/>
          <a:p>
            <a:pPr algn="just"/>
            <a:r>
              <a:rPr lang="lv-LV" sz="2800" b="1" dirty="0">
                <a:latin typeface="Calibri" panose="020F0502020204030204" pitchFamily="34" charset="0"/>
                <a:cs typeface="Calibri" panose="020F0502020204030204" pitchFamily="34" charset="0"/>
              </a:rPr>
              <a:t>Līdzsvarota izvēle – </a:t>
            </a:r>
            <a:r>
              <a:rPr lang="lv-LV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esošais ceļu </a:t>
            </a:r>
            <a:r>
              <a:rPr lang="lv-LV" sz="2800" dirty="0">
                <a:latin typeface="Calibri" panose="020F0502020204030204" pitchFamily="34" charset="0"/>
                <a:cs typeface="Calibri" panose="020F0502020204030204" pitchFamily="34" charset="0"/>
              </a:rPr>
              <a:t>stāvoklis, intensitāte un </a:t>
            </a:r>
            <a:r>
              <a:rPr lang="lv-LV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nākotnes</a:t>
            </a:r>
            <a:r>
              <a:rPr lang="lv-LV" sz="2800" dirty="0">
                <a:latin typeface="Calibri" panose="020F0502020204030204" pitchFamily="34" charset="0"/>
                <a:cs typeface="Calibri" panose="020F0502020204030204" pitchFamily="34" charset="0"/>
              </a:rPr>
              <a:t> pašvaldību sasniedzamība</a:t>
            </a:r>
          </a:p>
          <a:p>
            <a:pPr algn="just"/>
            <a:endParaRPr lang="lv-LV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3</a:t>
            </a:fld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9798686"/>
              </p:ext>
            </p:extLst>
          </p:nvPr>
        </p:nvGraphicFramePr>
        <p:xfrm>
          <a:off x="1599235" y="253871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5042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592" y="381000"/>
            <a:ext cx="6958208" cy="1036642"/>
          </a:xfrm>
        </p:spPr>
        <p:txBody>
          <a:bodyPr>
            <a:normAutofit/>
          </a:bodyPr>
          <a:lstStyle/>
          <a:p>
            <a:pPr algn="ctr"/>
            <a:r>
              <a:rPr lang="lv-LV" sz="3600" dirty="0">
                <a:solidFill>
                  <a:srgbClr val="4F6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Ceļu stāvoklis un reģionālā pieeja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8" y="2169712"/>
            <a:ext cx="3672001" cy="2599057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pPr>
                <a:defRPr/>
              </a:pPr>
              <a:t>4</a:t>
            </a:fld>
            <a:endParaRPr lang="en-US" altLang="en-US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264" y="5232125"/>
            <a:ext cx="8410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Reģionālā pieeja: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proporcionāli valsts reģionālo autoceļu seguma kvalitātei attiecīgajā reģionā (</a:t>
            </a:r>
            <a:r>
              <a:rPr lang="lv-LV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apmierinošs, slikts vai ļoti slikts ceļa stāvoklis % no kopējā)</a:t>
            </a:r>
            <a:endParaRPr lang="lv-LV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628729"/>
              </p:ext>
            </p:extLst>
          </p:nvPr>
        </p:nvGraphicFramePr>
        <p:xfrm>
          <a:off x="2858947" y="1417642"/>
          <a:ext cx="7316165" cy="3982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261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27" y="165798"/>
            <a:ext cx="7475974" cy="1036642"/>
          </a:xfrm>
        </p:spPr>
        <p:txBody>
          <a:bodyPr>
            <a:noAutofit/>
          </a:bodyPr>
          <a:lstStyle/>
          <a:p>
            <a:pPr algn="ctr"/>
            <a:r>
              <a:rPr lang="lv-LV" altLang="en-US" dirty="0">
                <a:solidFill>
                  <a:srgbClr val="4F6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Potenciāli atbalstāmo valsts reģionālo un vietējo autoceļu garuma un finansējuma sadalījums pa gadiem</a:t>
            </a:r>
            <a:endParaRPr lang="lv-LV" dirty="0">
              <a:solidFill>
                <a:srgbClr val="4F62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B10A8D-EEAE-4B0A-A70A-C1BF8DDC2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77" y="1745278"/>
            <a:ext cx="8088923" cy="51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1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007A74C-A408-4B78-AD10-181D05E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223" y="97721"/>
            <a:ext cx="7641431" cy="777479"/>
          </a:xfrm>
        </p:spPr>
        <p:txBody>
          <a:bodyPr>
            <a:normAutofit fontScale="90000"/>
          </a:bodyPr>
          <a:lstStyle/>
          <a:p>
            <a:pPr algn="ctr"/>
            <a:r>
              <a:rPr lang="lv-LV" altLang="en-US" dirty="0">
                <a:solidFill>
                  <a:srgbClr val="4F6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Potenciāli atbalstāmie valsts reģionālie un vietējie autoceļi</a:t>
            </a:r>
            <a:br>
              <a:rPr lang="lv-LV" altLang="en-US" dirty="0">
                <a:solidFill>
                  <a:srgbClr val="4F6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v-LV" altLang="en-US" dirty="0">
                <a:solidFill>
                  <a:srgbClr val="4F6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saistībā ar administratīvi teritoriālo reformu</a:t>
            </a:r>
          </a:p>
        </p:txBody>
      </p:sp>
      <p:sp>
        <p:nvSpPr>
          <p:cNvPr id="22531" name="Text Placeholder 3">
            <a:extLst>
              <a:ext uri="{FF2B5EF4-FFF2-40B4-BE49-F238E27FC236}">
                <a16:creationId xmlns:a16="http://schemas.microsoft.com/office/drawing/2014/main" id="{5D931167-AB0E-4121-B3ED-ADDC62682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2" name="Text Placeholder 4">
            <a:extLst>
              <a:ext uri="{FF2B5EF4-FFF2-40B4-BE49-F238E27FC236}">
                <a16:creationId xmlns:a16="http://schemas.microsoft.com/office/drawing/2014/main" id="{6FD41CF1-C032-43A4-9D6F-81B0A1899B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3" name="Slide Number Placeholder 5">
            <a:extLst>
              <a:ext uri="{FF2B5EF4-FFF2-40B4-BE49-F238E27FC236}">
                <a16:creationId xmlns:a16="http://schemas.microsoft.com/office/drawing/2014/main" id="{6B969AE0-5E24-4A6B-8884-7362568B90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5E49826-FC43-43BD-A29C-B171F7AB3FE1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534" name="Content Placeholder 3">
            <a:extLst>
              <a:ext uri="{FF2B5EF4-FFF2-40B4-BE49-F238E27FC236}">
                <a16:creationId xmlns:a16="http://schemas.microsoft.com/office/drawing/2014/main" id="{3009B1B1-48EC-4ACD-8914-2DBE8AC79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84" y="776833"/>
            <a:ext cx="8839031" cy="5414330"/>
          </a:xfrm>
        </p:spPr>
      </p:pic>
      <p:pic>
        <p:nvPicPr>
          <p:cNvPr id="22535" name="Picture 4">
            <a:extLst>
              <a:ext uri="{FF2B5EF4-FFF2-40B4-BE49-F238E27FC236}">
                <a16:creationId xmlns:a16="http://schemas.microsoft.com/office/drawing/2014/main" id="{2EC91256-FD29-4A19-8E3E-53E0CD9EF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4" y="5797240"/>
            <a:ext cx="3827859" cy="9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47BBC-C77A-4C37-BFF0-B69F5289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99675"/>
            <a:ext cx="7214716" cy="1036642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lv-LV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Potenciāli atbalstāmie valsts reģionālie un vietējie autoceļi</a:t>
            </a:r>
            <a:br>
              <a:rPr kumimoji="0" lang="lv-LV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lv-LV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Kurzemes plānošanas reģionā</a:t>
            </a:r>
            <a:endParaRPr lang="lv-LV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Content Placeholder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4A384A5-C107-4721-94B8-1ABBA0D23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92" y="894303"/>
            <a:ext cx="5339108" cy="604910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B7F668-D802-4AE6-87FA-D579664A8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761991-2EB7-4360-84A8-71510027E1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AFA5-63D4-407D-9248-D121D67985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7</a:t>
            </a:fld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64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4011168"/>
            <a:ext cx="7788350" cy="1877165"/>
          </a:xfrm>
        </p:spPr>
        <p:txBody>
          <a:bodyPr>
            <a:noAutofit/>
          </a:bodyPr>
          <a:lstStyle/>
          <a:p>
            <a:r>
              <a:rPr lang="lv-LV" sz="4400" dirty="0">
                <a:solidFill>
                  <a:srgbClr val="33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Paldies!</a:t>
            </a:r>
            <a:endParaRPr lang="lv-LV" altLang="en-US" sz="5400" dirty="0">
              <a:solidFill>
                <a:srgbClr val="33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94783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11870</TotalTime>
  <Words>169</Words>
  <Application>Microsoft Office PowerPoint</Application>
  <PresentationFormat>On-screen Show (4:3)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Verdana</vt:lpstr>
      <vt:lpstr>89_Prezentacija_templateLV</vt:lpstr>
      <vt:lpstr>Par investīciju programmu autoceļu attīstībai  ATR kontekstā</vt:lpstr>
      <vt:lpstr>Uzdevums</vt:lpstr>
      <vt:lpstr>Pieeja uzdevuma izpildē</vt:lpstr>
      <vt:lpstr>Ceļu stāvoklis un reģionālā pieeja</vt:lpstr>
      <vt:lpstr>Potenciāli atbalstāmo valsts reģionālo un vietējo autoceļu garuma un finansējuma sadalījums pa gadiem</vt:lpstr>
      <vt:lpstr>Potenciāli atbalstāmie valsts reģionālie un vietējie autoceļi saistībā ar administratīvi teritoriālo reformu</vt:lpstr>
      <vt:lpstr>Potenciāli atbalstāmie valsts reģionālie un vietējie autoceļi Kurzemes plānošanas reģionā</vt:lpstr>
      <vt:lpstr>Paldies!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Jevgēnija Butņicka</cp:lastModifiedBy>
  <cp:revision>879</cp:revision>
  <cp:lastPrinted>2019-04-10T15:11:01Z</cp:lastPrinted>
  <dcterms:created xsi:type="dcterms:W3CDTF">2014-11-20T14:46:47Z</dcterms:created>
  <dcterms:modified xsi:type="dcterms:W3CDTF">2020-08-18T11:30:30Z</dcterms:modified>
</cp:coreProperties>
</file>