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258" r:id="rId3"/>
    <p:sldId id="290" r:id="rId4"/>
    <p:sldId id="291" r:id="rId5"/>
    <p:sldId id="292" r:id="rId6"/>
    <p:sldId id="257" r:id="rId7"/>
    <p:sldId id="293" r:id="rId8"/>
    <p:sldId id="287" r:id="rId9"/>
    <p:sldId id="288" r:id="rId10"/>
    <p:sldId id="289" r:id="rId11"/>
    <p:sldId id="277" r:id="rId12"/>
    <p:sldId id="279" r:id="rId13"/>
    <p:sldId id="259" r:id="rId14"/>
    <p:sldId id="267" r:id="rId15"/>
    <p:sldId id="280" r:id="rId16"/>
    <p:sldId id="281" r:id="rId17"/>
    <p:sldId id="260" r:id="rId18"/>
    <p:sldId id="269" r:id="rId19"/>
    <p:sldId id="282" r:id="rId20"/>
    <p:sldId id="264" r:id="rId21"/>
    <p:sldId id="271" r:id="rId22"/>
    <p:sldId id="272" r:id="rId23"/>
    <p:sldId id="273" r:id="rId24"/>
    <p:sldId id="283" r:id="rId25"/>
    <p:sldId id="265" r:id="rId26"/>
    <p:sldId id="274" r:id="rId27"/>
    <p:sldId id="284" r:id="rId28"/>
    <p:sldId id="266" r:id="rId29"/>
    <p:sldId id="275" r:id="rId30"/>
    <p:sldId id="276" r:id="rId31"/>
    <p:sldId id="285" r:id="rId32"/>
    <p:sldId id="294" r:id="rId33"/>
    <p:sldId id="286" r:id="rId3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E6"/>
    <a:srgbClr val="FFCCFF"/>
    <a:srgbClr val="FFBDDE"/>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BD607-1A76-4C76-9062-85F6C4AEED41}" v="75" dt="2020-09-29T15:04:59.760"/>
    <p1510:client id="{78E3417C-EC7D-4647-85F9-95733B6C2913}" v="5" dt="2020-09-30T09:06:21.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63" d="100"/>
          <a:sy n="63" d="100"/>
        </p:scale>
        <p:origin x="8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fo" userId="808f8be1-e26a-4d1a-99af-ee523ea28604" providerId="ADAL" clId="{78E3417C-EC7D-4647-85F9-95733B6C2913}"/>
    <pc:docChg chg="undo custSel addSld delSld modSld sldOrd">
      <pc:chgData name="info" userId="808f8be1-e26a-4d1a-99af-ee523ea28604" providerId="ADAL" clId="{78E3417C-EC7D-4647-85F9-95733B6C2913}" dt="2020-09-30T09:13:25.552" v="892" actId="1076"/>
      <pc:docMkLst>
        <pc:docMk/>
      </pc:docMkLst>
      <pc:sldChg chg="modSp mod">
        <pc:chgData name="info" userId="808f8be1-e26a-4d1a-99af-ee523ea28604" providerId="ADAL" clId="{78E3417C-EC7D-4647-85F9-95733B6C2913}" dt="2020-09-30T09:04:09.783" v="655" actId="1076"/>
        <pc:sldMkLst>
          <pc:docMk/>
          <pc:sldMk cId="3945985446" sldId="257"/>
        </pc:sldMkLst>
        <pc:spChg chg="mod">
          <ac:chgData name="info" userId="808f8be1-e26a-4d1a-99af-ee523ea28604" providerId="ADAL" clId="{78E3417C-EC7D-4647-85F9-95733B6C2913}" dt="2020-09-30T09:04:09.783" v="655" actId="1076"/>
          <ac:spMkLst>
            <pc:docMk/>
            <pc:sldMk cId="3945985446" sldId="257"/>
            <ac:spMk id="2" creationId="{7C80CDD8-EC9F-4561-A191-A44B6BAA064E}"/>
          </ac:spMkLst>
        </pc:spChg>
        <pc:spChg chg="mod">
          <ac:chgData name="info" userId="808f8be1-e26a-4d1a-99af-ee523ea28604" providerId="ADAL" clId="{78E3417C-EC7D-4647-85F9-95733B6C2913}" dt="2020-09-30T08:44:40.966" v="652" actId="20577"/>
          <ac:spMkLst>
            <pc:docMk/>
            <pc:sldMk cId="3945985446" sldId="257"/>
            <ac:spMk id="3" creationId="{73621E3E-37AC-4EA6-B54E-181AAB3E2804}"/>
          </ac:spMkLst>
        </pc:spChg>
        <pc:picChg chg="mod">
          <ac:chgData name="info" userId="808f8be1-e26a-4d1a-99af-ee523ea28604" providerId="ADAL" clId="{78E3417C-EC7D-4647-85F9-95733B6C2913}" dt="2020-09-30T08:21:26.736" v="641" actId="1076"/>
          <ac:picMkLst>
            <pc:docMk/>
            <pc:sldMk cId="3945985446" sldId="257"/>
            <ac:picMk id="6" creationId="{762DC236-FA17-44FE-9D60-9A3D896E22F0}"/>
          </ac:picMkLst>
        </pc:picChg>
      </pc:sldChg>
      <pc:sldChg chg="addSp delSp modSp mod">
        <pc:chgData name="info" userId="808f8be1-e26a-4d1a-99af-ee523ea28604" providerId="ADAL" clId="{78E3417C-EC7D-4647-85F9-95733B6C2913}" dt="2020-09-30T08:46:52.617" v="653" actId="20577"/>
        <pc:sldMkLst>
          <pc:docMk/>
          <pc:sldMk cId="2246036619" sldId="277"/>
        </pc:sldMkLst>
        <pc:spChg chg="mod">
          <ac:chgData name="info" userId="808f8be1-e26a-4d1a-99af-ee523ea28604" providerId="ADAL" clId="{78E3417C-EC7D-4647-85F9-95733B6C2913}" dt="2020-09-30T08:46:52.617" v="653" actId="20577"/>
          <ac:spMkLst>
            <pc:docMk/>
            <pc:sldMk cId="2246036619" sldId="277"/>
            <ac:spMk id="7" creationId="{915CBF15-1AD9-489B-A377-11FD314FB9F1}"/>
          </ac:spMkLst>
        </pc:spChg>
        <pc:picChg chg="add del">
          <ac:chgData name="info" userId="808f8be1-e26a-4d1a-99af-ee523ea28604" providerId="ADAL" clId="{78E3417C-EC7D-4647-85F9-95733B6C2913}" dt="2020-09-30T08:18:41.385" v="632" actId="22"/>
          <ac:picMkLst>
            <pc:docMk/>
            <pc:sldMk cId="2246036619" sldId="277"/>
            <ac:picMk id="3" creationId="{37327D2B-5784-4CAC-AB7C-095BA282F225}"/>
          </ac:picMkLst>
        </pc:picChg>
      </pc:sldChg>
      <pc:sldChg chg="modSp del mod">
        <pc:chgData name="info" userId="808f8be1-e26a-4d1a-99af-ee523ea28604" providerId="ADAL" clId="{78E3417C-EC7D-4647-85F9-95733B6C2913}" dt="2020-09-30T08:19:05.505" v="633" actId="2696"/>
        <pc:sldMkLst>
          <pc:docMk/>
          <pc:sldMk cId="1676561251" sldId="287"/>
        </pc:sldMkLst>
        <pc:spChg chg="mod">
          <ac:chgData name="info" userId="808f8be1-e26a-4d1a-99af-ee523ea28604" providerId="ADAL" clId="{78E3417C-EC7D-4647-85F9-95733B6C2913}" dt="2020-09-30T08:18:08.175" v="605" actId="20577"/>
          <ac:spMkLst>
            <pc:docMk/>
            <pc:sldMk cId="1676561251" sldId="287"/>
            <ac:spMk id="4" creationId="{3BD58793-0827-4D07-B15A-26B63F757F20}"/>
          </ac:spMkLst>
        </pc:spChg>
      </pc:sldChg>
      <pc:sldChg chg="add">
        <pc:chgData name="info" userId="808f8be1-e26a-4d1a-99af-ee523ea28604" providerId="ADAL" clId="{78E3417C-EC7D-4647-85F9-95733B6C2913}" dt="2020-09-30T08:19:18.715" v="634"/>
        <pc:sldMkLst>
          <pc:docMk/>
          <pc:sldMk cId="4215481299" sldId="287"/>
        </pc:sldMkLst>
      </pc:sldChg>
      <pc:sldChg chg="add">
        <pc:chgData name="info" userId="808f8be1-e26a-4d1a-99af-ee523ea28604" providerId="ADAL" clId="{78E3417C-EC7D-4647-85F9-95733B6C2913}" dt="2020-09-30T08:19:18.715" v="634"/>
        <pc:sldMkLst>
          <pc:docMk/>
          <pc:sldMk cId="137244009" sldId="288"/>
        </pc:sldMkLst>
      </pc:sldChg>
      <pc:sldChg chg="modSp del mod">
        <pc:chgData name="info" userId="808f8be1-e26a-4d1a-99af-ee523ea28604" providerId="ADAL" clId="{78E3417C-EC7D-4647-85F9-95733B6C2913}" dt="2020-09-30T08:19:05.505" v="633" actId="2696"/>
        <pc:sldMkLst>
          <pc:docMk/>
          <pc:sldMk cId="1908730920" sldId="288"/>
        </pc:sldMkLst>
        <pc:spChg chg="mod">
          <ac:chgData name="info" userId="808f8be1-e26a-4d1a-99af-ee523ea28604" providerId="ADAL" clId="{78E3417C-EC7D-4647-85F9-95733B6C2913}" dt="2020-09-30T08:18:15.340" v="620" actId="27636"/>
          <ac:spMkLst>
            <pc:docMk/>
            <pc:sldMk cId="1908730920" sldId="288"/>
            <ac:spMk id="4" creationId="{3BD58793-0827-4D07-B15A-26B63F757F20}"/>
          </ac:spMkLst>
        </pc:spChg>
      </pc:sldChg>
      <pc:sldChg chg="add">
        <pc:chgData name="info" userId="808f8be1-e26a-4d1a-99af-ee523ea28604" providerId="ADAL" clId="{78E3417C-EC7D-4647-85F9-95733B6C2913}" dt="2020-09-30T08:19:18.715" v="634"/>
        <pc:sldMkLst>
          <pc:docMk/>
          <pc:sldMk cId="325977237" sldId="289"/>
        </pc:sldMkLst>
      </pc:sldChg>
      <pc:sldChg chg="modSp del mod">
        <pc:chgData name="info" userId="808f8be1-e26a-4d1a-99af-ee523ea28604" providerId="ADAL" clId="{78E3417C-EC7D-4647-85F9-95733B6C2913}" dt="2020-09-30T08:19:05.505" v="633" actId="2696"/>
        <pc:sldMkLst>
          <pc:docMk/>
          <pc:sldMk cId="1494271261" sldId="289"/>
        </pc:sldMkLst>
        <pc:spChg chg="mod">
          <ac:chgData name="info" userId="808f8be1-e26a-4d1a-99af-ee523ea28604" providerId="ADAL" clId="{78E3417C-EC7D-4647-85F9-95733B6C2913}" dt="2020-09-30T08:18:22.513" v="630" actId="27636"/>
          <ac:spMkLst>
            <pc:docMk/>
            <pc:sldMk cId="1494271261" sldId="289"/>
            <ac:spMk id="4" creationId="{3BD58793-0827-4D07-B15A-26B63F757F20}"/>
          </ac:spMkLst>
        </pc:spChg>
      </pc:sldChg>
      <pc:sldChg chg="addSp modSp new mod ord">
        <pc:chgData name="info" userId="808f8be1-e26a-4d1a-99af-ee523ea28604" providerId="ADAL" clId="{78E3417C-EC7D-4647-85F9-95733B6C2913}" dt="2020-09-30T08:21:49.583" v="642" actId="1076"/>
        <pc:sldMkLst>
          <pc:docMk/>
          <pc:sldMk cId="3244194639" sldId="290"/>
        </pc:sldMkLst>
        <pc:spChg chg="mod">
          <ac:chgData name="info" userId="808f8be1-e26a-4d1a-99af-ee523ea28604" providerId="ADAL" clId="{78E3417C-EC7D-4647-85F9-95733B6C2913}" dt="2020-09-30T08:00:50.598" v="166" actId="14100"/>
          <ac:spMkLst>
            <pc:docMk/>
            <pc:sldMk cId="3244194639" sldId="290"/>
            <ac:spMk id="2" creationId="{7ECD0ABA-F5DD-496F-8444-FCBBF8F5B97A}"/>
          </ac:spMkLst>
        </pc:spChg>
        <pc:spChg chg="mod">
          <ac:chgData name="info" userId="808f8be1-e26a-4d1a-99af-ee523ea28604" providerId="ADAL" clId="{78E3417C-EC7D-4647-85F9-95733B6C2913}" dt="2020-09-30T08:16:11.705" v="568" actId="20577"/>
          <ac:spMkLst>
            <pc:docMk/>
            <pc:sldMk cId="3244194639" sldId="290"/>
            <ac:spMk id="3" creationId="{50EBFBFC-8CE3-454E-AA27-7818AFDAD06F}"/>
          </ac:spMkLst>
        </pc:spChg>
        <pc:picChg chg="add mod">
          <ac:chgData name="info" userId="808f8be1-e26a-4d1a-99af-ee523ea28604" providerId="ADAL" clId="{78E3417C-EC7D-4647-85F9-95733B6C2913}" dt="2020-09-30T08:21:08.317" v="636" actId="1076"/>
          <ac:picMkLst>
            <pc:docMk/>
            <pc:sldMk cId="3244194639" sldId="290"/>
            <ac:picMk id="6" creationId="{4CA14217-B907-4606-9E87-9202EE339E6C}"/>
          </ac:picMkLst>
        </pc:picChg>
        <pc:picChg chg="add mod">
          <ac:chgData name="info" userId="808f8be1-e26a-4d1a-99af-ee523ea28604" providerId="ADAL" clId="{78E3417C-EC7D-4647-85F9-95733B6C2913}" dt="2020-09-30T08:21:49.583" v="642" actId="1076"/>
          <ac:picMkLst>
            <pc:docMk/>
            <pc:sldMk cId="3244194639" sldId="290"/>
            <ac:picMk id="8" creationId="{052198B2-8E9F-4E27-9B12-556460EA3A57}"/>
          </ac:picMkLst>
        </pc:picChg>
      </pc:sldChg>
      <pc:sldChg chg="addSp delSp modSp new mod">
        <pc:chgData name="info" userId="808f8be1-e26a-4d1a-99af-ee523ea28604" providerId="ADAL" clId="{78E3417C-EC7D-4647-85F9-95733B6C2913}" dt="2020-09-30T08:21:54.708" v="644" actId="478"/>
        <pc:sldMkLst>
          <pc:docMk/>
          <pc:sldMk cId="3740582650" sldId="291"/>
        </pc:sldMkLst>
        <pc:spChg chg="mod">
          <ac:chgData name="info" userId="808f8be1-e26a-4d1a-99af-ee523ea28604" providerId="ADAL" clId="{78E3417C-EC7D-4647-85F9-95733B6C2913}" dt="2020-09-30T08:04:51.865" v="256" actId="20577"/>
          <ac:spMkLst>
            <pc:docMk/>
            <pc:sldMk cId="3740582650" sldId="291"/>
            <ac:spMk id="2" creationId="{420CB92D-7F6C-4F04-BE53-CD52D7B619F7}"/>
          </ac:spMkLst>
        </pc:spChg>
        <pc:spChg chg="mod">
          <ac:chgData name="info" userId="808f8be1-e26a-4d1a-99af-ee523ea28604" providerId="ADAL" clId="{78E3417C-EC7D-4647-85F9-95733B6C2913}" dt="2020-09-30T08:05:42.427" v="291" actId="6549"/>
          <ac:spMkLst>
            <pc:docMk/>
            <pc:sldMk cId="3740582650" sldId="291"/>
            <ac:spMk id="3" creationId="{112925D7-4ED5-4497-9341-485E80261F23}"/>
          </ac:spMkLst>
        </pc:spChg>
        <pc:picChg chg="add mod">
          <ac:chgData name="info" userId="808f8be1-e26a-4d1a-99af-ee523ea28604" providerId="ADAL" clId="{78E3417C-EC7D-4647-85F9-95733B6C2913}" dt="2020-09-30T08:21:12.897" v="638" actId="1076"/>
          <ac:picMkLst>
            <pc:docMk/>
            <pc:sldMk cId="3740582650" sldId="291"/>
            <ac:picMk id="6" creationId="{65BB4E36-7AEB-4A7C-AA65-ED8006262C72}"/>
          </ac:picMkLst>
        </pc:picChg>
        <pc:picChg chg="add del">
          <ac:chgData name="info" userId="808f8be1-e26a-4d1a-99af-ee523ea28604" providerId="ADAL" clId="{78E3417C-EC7D-4647-85F9-95733B6C2913}" dt="2020-09-30T08:21:54.708" v="644" actId="478"/>
          <ac:picMkLst>
            <pc:docMk/>
            <pc:sldMk cId="3740582650" sldId="291"/>
            <ac:picMk id="8" creationId="{7082CEA5-9EBA-4AF1-B1B4-F98D61F16F68}"/>
          </ac:picMkLst>
        </pc:picChg>
        <pc:picChg chg="add">
          <ac:chgData name="info" userId="808f8be1-e26a-4d1a-99af-ee523ea28604" providerId="ADAL" clId="{78E3417C-EC7D-4647-85F9-95733B6C2913}" dt="2020-09-30T08:21:52.192" v="643" actId="22"/>
          <ac:picMkLst>
            <pc:docMk/>
            <pc:sldMk cId="3740582650" sldId="291"/>
            <ac:picMk id="10" creationId="{A631914D-924A-4E59-85B2-15CE6ED1CC2C}"/>
          </ac:picMkLst>
        </pc:picChg>
      </pc:sldChg>
      <pc:sldChg chg="addSp delSp modSp new mod">
        <pc:chgData name="info" userId="808f8be1-e26a-4d1a-99af-ee523ea28604" providerId="ADAL" clId="{78E3417C-EC7D-4647-85F9-95733B6C2913}" dt="2020-09-30T08:44:15.312" v="647" actId="1076"/>
        <pc:sldMkLst>
          <pc:docMk/>
          <pc:sldMk cId="1185667023" sldId="292"/>
        </pc:sldMkLst>
        <pc:spChg chg="mod">
          <ac:chgData name="info" userId="808f8be1-e26a-4d1a-99af-ee523ea28604" providerId="ADAL" clId="{78E3417C-EC7D-4647-85F9-95733B6C2913}" dt="2020-09-30T08:11:30.340" v="338" actId="20577"/>
          <ac:spMkLst>
            <pc:docMk/>
            <pc:sldMk cId="1185667023" sldId="292"/>
            <ac:spMk id="2" creationId="{148F5C38-4914-4DFE-9825-C4863616EA64}"/>
          </ac:spMkLst>
        </pc:spChg>
        <pc:spChg chg="mod">
          <ac:chgData name="info" userId="808f8be1-e26a-4d1a-99af-ee523ea28604" providerId="ADAL" clId="{78E3417C-EC7D-4647-85F9-95733B6C2913}" dt="2020-09-30T08:15:41.214" v="519" actId="20577"/>
          <ac:spMkLst>
            <pc:docMk/>
            <pc:sldMk cId="1185667023" sldId="292"/>
            <ac:spMk id="3" creationId="{0C7A0509-A2DA-4576-A34A-8D3119C843F5}"/>
          </ac:spMkLst>
        </pc:spChg>
        <pc:picChg chg="add mod">
          <ac:chgData name="info" userId="808f8be1-e26a-4d1a-99af-ee523ea28604" providerId="ADAL" clId="{78E3417C-EC7D-4647-85F9-95733B6C2913}" dt="2020-09-30T08:44:15.312" v="647" actId="1076"/>
          <ac:picMkLst>
            <pc:docMk/>
            <pc:sldMk cId="1185667023" sldId="292"/>
            <ac:picMk id="6" creationId="{A60A4A4B-60F5-4D1B-8B00-646BC800298D}"/>
          </ac:picMkLst>
        </pc:picChg>
        <pc:picChg chg="add del">
          <ac:chgData name="info" userId="808f8be1-e26a-4d1a-99af-ee523ea28604" providerId="ADAL" clId="{78E3417C-EC7D-4647-85F9-95733B6C2913}" dt="2020-09-30T08:22:03.929" v="646" actId="478"/>
          <ac:picMkLst>
            <pc:docMk/>
            <pc:sldMk cId="1185667023" sldId="292"/>
            <ac:picMk id="8" creationId="{0A3B20AA-63A8-44CF-A127-5BC29AB49E55}"/>
          </ac:picMkLst>
        </pc:picChg>
        <pc:picChg chg="add">
          <ac:chgData name="info" userId="808f8be1-e26a-4d1a-99af-ee523ea28604" providerId="ADAL" clId="{78E3417C-EC7D-4647-85F9-95733B6C2913}" dt="2020-09-30T08:21:56.488" v="645" actId="22"/>
          <ac:picMkLst>
            <pc:docMk/>
            <pc:sldMk cId="1185667023" sldId="292"/>
            <ac:picMk id="10" creationId="{CFF64A5F-600B-475A-BF5E-6C1628337354}"/>
          </ac:picMkLst>
        </pc:picChg>
      </pc:sldChg>
      <pc:sldChg chg="addSp delSp modSp new mod">
        <pc:chgData name="info" userId="808f8be1-e26a-4d1a-99af-ee523ea28604" providerId="ADAL" clId="{78E3417C-EC7D-4647-85F9-95733B6C2913}" dt="2020-09-30T09:08:50.693" v="691" actId="122"/>
        <pc:sldMkLst>
          <pc:docMk/>
          <pc:sldMk cId="2036319809" sldId="293"/>
        </pc:sldMkLst>
        <pc:spChg chg="del">
          <ac:chgData name="info" userId="808f8be1-e26a-4d1a-99af-ee523ea28604" providerId="ADAL" clId="{78E3417C-EC7D-4647-85F9-95733B6C2913}" dt="2020-09-30T09:04:32.563" v="660"/>
          <ac:spMkLst>
            <pc:docMk/>
            <pc:sldMk cId="2036319809" sldId="293"/>
            <ac:spMk id="3" creationId="{7B75658A-CD67-4673-87CA-D43A46A0BC06}"/>
          </ac:spMkLst>
        </pc:spChg>
        <pc:graphicFrameChg chg="add mod modGraphic">
          <ac:chgData name="info" userId="808f8be1-e26a-4d1a-99af-ee523ea28604" providerId="ADAL" clId="{78E3417C-EC7D-4647-85F9-95733B6C2913}" dt="2020-09-30T09:08:50.693" v="691" actId="122"/>
          <ac:graphicFrameMkLst>
            <pc:docMk/>
            <pc:sldMk cId="2036319809" sldId="293"/>
            <ac:graphicFrameMk id="6" creationId="{E528F7A7-B581-4138-999A-D65D16B3C900}"/>
          </ac:graphicFrameMkLst>
        </pc:graphicFrameChg>
        <pc:picChg chg="del mod">
          <ac:chgData name="info" userId="808f8be1-e26a-4d1a-99af-ee523ea28604" providerId="ADAL" clId="{78E3417C-EC7D-4647-85F9-95733B6C2913}" dt="2020-09-30T09:04:27.997" v="659"/>
          <ac:picMkLst>
            <pc:docMk/>
            <pc:sldMk cId="2036319809" sldId="293"/>
            <ac:picMk id="5" creationId="{8D7EBADB-8BBA-47E4-AFCE-F865CA3C6C5F}"/>
          </ac:picMkLst>
        </pc:picChg>
      </pc:sldChg>
      <pc:sldChg chg="addSp modSp new mod modClrScheme chgLayout">
        <pc:chgData name="info" userId="808f8be1-e26a-4d1a-99af-ee523ea28604" providerId="ADAL" clId="{78E3417C-EC7D-4647-85F9-95733B6C2913}" dt="2020-09-30T09:13:25.552" v="892" actId="1076"/>
        <pc:sldMkLst>
          <pc:docMk/>
          <pc:sldMk cId="1630502962" sldId="294"/>
        </pc:sldMkLst>
        <pc:spChg chg="mod ord">
          <ac:chgData name="info" userId="808f8be1-e26a-4d1a-99af-ee523ea28604" providerId="ADAL" clId="{78E3417C-EC7D-4647-85F9-95733B6C2913}" dt="2020-09-30T09:10:42.855" v="693" actId="700"/>
          <ac:spMkLst>
            <pc:docMk/>
            <pc:sldMk cId="1630502962" sldId="294"/>
            <ac:spMk id="2" creationId="{A05C382D-4F79-4D6D-97AE-3B466EE48AD8}"/>
          </ac:spMkLst>
        </pc:spChg>
        <pc:spChg chg="add mod ord">
          <ac:chgData name="info" userId="808f8be1-e26a-4d1a-99af-ee523ea28604" providerId="ADAL" clId="{78E3417C-EC7D-4647-85F9-95733B6C2913}" dt="2020-09-30T09:13:19.954" v="891" actId="6549"/>
          <ac:spMkLst>
            <pc:docMk/>
            <pc:sldMk cId="1630502962" sldId="294"/>
            <ac:spMk id="3" creationId="{A8AFAFA3-4108-4513-BC00-C6793455873B}"/>
          </ac:spMkLst>
        </pc:spChg>
        <pc:spChg chg="add mod ord">
          <ac:chgData name="info" userId="808f8be1-e26a-4d1a-99af-ee523ea28604" providerId="ADAL" clId="{78E3417C-EC7D-4647-85F9-95733B6C2913}" dt="2020-09-30T09:13:25.552" v="892" actId="1076"/>
          <ac:spMkLst>
            <pc:docMk/>
            <pc:sldMk cId="1630502962" sldId="294"/>
            <ac:spMk id="4" creationId="{B4F05C4F-7030-4FD8-ACBD-EA39A899AF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AC7C2-8E0A-4872-9DA6-F2C18285865C}" type="datetimeFigureOut">
              <a:rPr lang="lv-LV" smtClean="0"/>
              <a:t>2020.09.30</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A9084-0748-4DD9-81CD-7D673635D916}" type="slidenum">
              <a:rPr lang="lv-LV" smtClean="0"/>
              <a:t>‹#›</a:t>
            </a:fld>
            <a:endParaRPr lang="lv-LV"/>
          </a:p>
        </p:txBody>
      </p:sp>
    </p:spTree>
    <p:extLst>
      <p:ext uri="{BB962C8B-B14F-4D97-AF65-F5344CB8AC3E}">
        <p14:creationId xmlns:p14="http://schemas.microsoft.com/office/powerpoint/2010/main" val="315847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1EB8C-A551-4AF9-9353-9F69D359FE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7BDA5A82-FEBF-4684-BD9E-09B11C05E0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C839F4D5-B3F5-412B-AA02-D9441D49B502}"/>
              </a:ext>
            </a:extLst>
          </p:cNvPr>
          <p:cNvSpPr>
            <a:spLocks noGrp="1"/>
          </p:cNvSpPr>
          <p:nvPr>
            <p:ph type="dt" sz="half" idx="10"/>
          </p:nvPr>
        </p:nvSpPr>
        <p:spPr/>
        <p:txBody>
          <a:bodyPr/>
          <a:lstStyle/>
          <a:p>
            <a:fld id="{71D7EE37-555F-4142-B727-AC547C2E2B38}" type="datetime1">
              <a:rPr lang="lv-LV" smtClean="0"/>
              <a:t>2020.09.30</a:t>
            </a:fld>
            <a:endParaRPr lang="lv-LV"/>
          </a:p>
        </p:txBody>
      </p:sp>
      <p:sp>
        <p:nvSpPr>
          <p:cNvPr id="5" name="Footer Placeholder 4">
            <a:extLst>
              <a:ext uri="{FF2B5EF4-FFF2-40B4-BE49-F238E27FC236}">
                <a16:creationId xmlns:a16="http://schemas.microsoft.com/office/drawing/2014/main" id="{DF2D5DD4-A7E7-498D-A181-0E2C00F6163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3F2CE55-FD89-44CB-A555-C4823A5329A0}"/>
              </a:ext>
            </a:extLst>
          </p:cNvPr>
          <p:cNvSpPr>
            <a:spLocks noGrp="1"/>
          </p:cNvSpPr>
          <p:nvPr>
            <p:ph type="sldNum" sz="quarter" idx="12"/>
          </p:nvPr>
        </p:nvSpPr>
        <p:spPr/>
        <p:txBody>
          <a:bodyPr/>
          <a:lstStyle/>
          <a:p>
            <a:fld id="{C3DEE456-327C-4234-B28A-963C3399B45E}" type="slidenum">
              <a:rPr lang="lv-LV" smtClean="0"/>
              <a:t>‹#›</a:t>
            </a:fld>
            <a:endParaRPr lang="lv-LV"/>
          </a:p>
        </p:txBody>
      </p:sp>
    </p:spTree>
    <p:extLst>
      <p:ext uri="{BB962C8B-B14F-4D97-AF65-F5344CB8AC3E}">
        <p14:creationId xmlns:p14="http://schemas.microsoft.com/office/powerpoint/2010/main" val="327440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5DC4-097A-4D30-A0C3-8DE55EED150E}"/>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C044A46-FCB5-4CFC-AD0A-C9B9DF186A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3C11F11-DC0F-44A3-84B2-C46004CEF829}"/>
              </a:ext>
            </a:extLst>
          </p:cNvPr>
          <p:cNvSpPr>
            <a:spLocks noGrp="1"/>
          </p:cNvSpPr>
          <p:nvPr>
            <p:ph type="dt" sz="half" idx="10"/>
          </p:nvPr>
        </p:nvSpPr>
        <p:spPr/>
        <p:txBody>
          <a:bodyPr/>
          <a:lstStyle/>
          <a:p>
            <a:fld id="{E8A2192B-1E8D-4D67-9A87-326CE9B9FE58}" type="datetime1">
              <a:rPr lang="lv-LV" smtClean="0"/>
              <a:t>2020.09.30</a:t>
            </a:fld>
            <a:endParaRPr lang="lv-LV"/>
          </a:p>
        </p:txBody>
      </p:sp>
      <p:sp>
        <p:nvSpPr>
          <p:cNvPr id="5" name="Footer Placeholder 4">
            <a:extLst>
              <a:ext uri="{FF2B5EF4-FFF2-40B4-BE49-F238E27FC236}">
                <a16:creationId xmlns:a16="http://schemas.microsoft.com/office/drawing/2014/main" id="{8F49168E-568F-4C05-8434-7AF3022EDA5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E1A1FE3-35BF-4751-8E6E-CA6BF895845B}"/>
              </a:ext>
            </a:extLst>
          </p:cNvPr>
          <p:cNvSpPr>
            <a:spLocks noGrp="1"/>
          </p:cNvSpPr>
          <p:nvPr>
            <p:ph type="sldNum" sz="quarter" idx="12"/>
          </p:nvPr>
        </p:nvSpPr>
        <p:spPr/>
        <p:txBody>
          <a:bodyPr/>
          <a:lstStyle/>
          <a:p>
            <a:fld id="{C3DEE456-327C-4234-B28A-963C3399B45E}" type="slidenum">
              <a:rPr lang="lv-LV" smtClean="0"/>
              <a:t>‹#›</a:t>
            </a:fld>
            <a:endParaRPr lang="lv-LV"/>
          </a:p>
        </p:txBody>
      </p:sp>
    </p:spTree>
    <p:extLst>
      <p:ext uri="{BB962C8B-B14F-4D97-AF65-F5344CB8AC3E}">
        <p14:creationId xmlns:p14="http://schemas.microsoft.com/office/powerpoint/2010/main" val="221042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214FCF-9BF0-4C5D-9FBA-7F128DCC08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D9198908-CF2D-4068-8998-E1B33FA493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3DFDC43-A3A4-41F1-8F07-9FAC342851AD}"/>
              </a:ext>
            </a:extLst>
          </p:cNvPr>
          <p:cNvSpPr>
            <a:spLocks noGrp="1"/>
          </p:cNvSpPr>
          <p:nvPr>
            <p:ph type="dt" sz="half" idx="10"/>
          </p:nvPr>
        </p:nvSpPr>
        <p:spPr/>
        <p:txBody>
          <a:bodyPr/>
          <a:lstStyle/>
          <a:p>
            <a:fld id="{00AB5460-494D-420F-A2EF-87D5AB2A2F73}" type="datetime1">
              <a:rPr lang="lv-LV" smtClean="0"/>
              <a:t>2020.09.30</a:t>
            </a:fld>
            <a:endParaRPr lang="lv-LV"/>
          </a:p>
        </p:txBody>
      </p:sp>
      <p:sp>
        <p:nvSpPr>
          <p:cNvPr id="5" name="Footer Placeholder 4">
            <a:extLst>
              <a:ext uri="{FF2B5EF4-FFF2-40B4-BE49-F238E27FC236}">
                <a16:creationId xmlns:a16="http://schemas.microsoft.com/office/drawing/2014/main" id="{1A22EC80-0D9D-4B17-B897-BEC4964D4AF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82F457C-F15B-4331-A440-F96A23E1F542}"/>
              </a:ext>
            </a:extLst>
          </p:cNvPr>
          <p:cNvSpPr>
            <a:spLocks noGrp="1"/>
          </p:cNvSpPr>
          <p:nvPr>
            <p:ph type="sldNum" sz="quarter" idx="12"/>
          </p:nvPr>
        </p:nvSpPr>
        <p:spPr/>
        <p:txBody>
          <a:bodyPr/>
          <a:lstStyle/>
          <a:p>
            <a:fld id="{C3DEE456-327C-4234-B28A-963C3399B45E}" type="slidenum">
              <a:rPr lang="lv-LV" smtClean="0"/>
              <a:t>‹#›</a:t>
            </a:fld>
            <a:endParaRPr lang="lv-LV"/>
          </a:p>
        </p:txBody>
      </p:sp>
    </p:spTree>
    <p:extLst>
      <p:ext uri="{BB962C8B-B14F-4D97-AF65-F5344CB8AC3E}">
        <p14:creationId xmlns:p14="http://schemas.microsoft.com/office/powerpoint/2010/main" val="26790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9381B-BF81-4570-8DE3-C3C1FBFF9FA4}"/>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8D20C813-6DF4-4737-8D49-AABB53F3BC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4881685-3860-4C05-AED1-28A0A0DE9F68}"/>
              </a:ext>
            </a:extLst>
          </p:cNvPr>
          <p:cNvSpPr>
            <a:spLocks noGrp="1"/>
          </p:cNvSpPr>
          <p:nvPr>
            <p:ph type="dt" sz="half" idx="10"/>
          </p:nvPr>
        </p:nvSpPr>
        <p:spPr/>
        <p:txBody>
          <a:bodyPr/>
          <a:lstStyle/>
          <a:p>
            <a:fld id="{D9AD45EB-EA96-4580-93C2-D06488F9DCEF}" type="datetime1">
              <a:rPr lang="lv-LV" smtClean="0"/>
              <a:t>2020.09.30</a:t>
            </a:fld>
            <a:endParaRPr lang="lv-LV"/>
          </a:p>
        </p:txBody>
      </p:sp>
      <p:sp>
        <p:nvSpPr>
          <p:cNvPr id="5" name="Footer Placeholder 4">
            <a:extLst>
              <a:ext uri="{FF2B5EF4-FFF2-40B4-BE49-F238E27FC236}">
                <a16:creationId xmlns:a16="http://schemas.microsoft.com/office/drawing/2014/main" id="{7EAD1974-7E3B-45E6-8586-50A0980E715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384A73F-A488-4E6F-9914-54FC474E2800}"/>
              </a:ext>
            </a:extLst>
          </p:cNvPr>
          <p:cNvSpPr>
            <a:spLocks noGrp="1"/>
          </p:cNvSpPr>
          <p:nvPr>
            <p:ph type="sldNum" sz="quarter" idx="12"/>
          </p:nvPr>
        </p:nvSpPr>
        <p:spPr/>
        <p:txBody>
          <a:bodyPr/>
          <a:lstStyle/>
          <a:p>
            <a:fld id="{C3DEE456-327C-4234-B28A-963C3399B45E}" type="slidenum">
              <a:rPr lang="lv-LV" smtClean="0"/>
              <a:t>‹#›</a:t>
            </a:fld>
            <a:endParaRPr lang="lv-LV"/>
          </a:p>
        </p:txBody>
      </p:sp>
    </p:spTree>
    <p:extLst>
      <p:ext uri="{BB962C8B-B14F-4D97-AF65-F5344CB8AC3E}">
        <p14:creationId xmlns:p14="http://schemas.microsoft.com/office/powerpoint/2010/main" val="333017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0FD1-1135-4CD0-86A0-A09242B22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F6F5168D-6D73-4C9E-B264-E4E6BE5DD3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9A6ECE-296A-41BB-9F91-7A32AECD0977}"/>
              </a:ext>
            </a:extLst>
          </p:cNvPr>
          <p:cNvSpPr>
            <a:spLocks noGrp="1"/>
          </p:cNvSpPr>
          <p:nvPr>
            <p:ph type="dt" sz="half" idx="10"/>
          </p:nvPr>
        </p:nvSpPr>
        <p:spPr/>
        <p:txBody>
          <a:bodyPr/>
          <a:lstStyle/>
          <a:p>
            <a:fld id="{A1B72BD4-27E9-4B7C-9B81-78B7D3F59EEC}" type="datetime1">
              <a:rPr lang="lv-LV" smtClean="0"/>
              <a:t>2020.09.30</a:t>
            </a:fld>
            <a:endParaRPr lang="lv-LV"/>
          </a:p>
        </p:txBody>
      </p:sp>
      <p:sp>
        <p:nvSpPr>
          <p:cNvPr id="5" name="Footer Placeholder 4">
            <a:extLst>
              <a:ext uri="{FF2B5EF4-FFF2-40B4-BE49-F238E27FC236}">
                <a16:creationId xmlns:a16="http://schemas.microsoft.com/office/drawing/2014/main" id="{75CD2188-149A-41BF-88B9-4720DEB290C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A8C3F37-C2E3-4D81-820A-D2122E0DE51C}"/>
              </a:ext>
            </a:extLst>
          </p:cNvPr>
          <p:cNvSpPr>
            <a:spLocks noGrp="1"/>
          </p:cNvSpPr>
          <p:nvPr>
            <p:ph type="sldNum" sz="quarter" idx="12"/>
          </p:nvPr>
        </p:nvSpPr>
        <p:spPr/>
        <p:txBody>
          <a:bodyPr/>
          <a:lstStyle/>
          <a:p>
            <a:fld id="{C3DEE456-327C-4234-B28A-963C3399B45E}" type="slidenum">
              <a:rPr lang="lv-LV" smtClean="0"/>
              <a:t>‹#›</a:t>
            </a:fld>
            <a:endParaRPr lang="lv-LV"/>
          </a:p>
        </p:txBody>
      </p:sp>
    </p:spTree>
    <p:extLst>
      <p:ext uri="{BB962C8B-B14F-4D97-AF65-F5344CB8AC3E}">
        <p14:creationId xmlns:p14="http://schemas.microsoft.com/office/powerpoint/2010/main" val="249359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79D3-35AD-459B-B7DC-BBB3926BDB33}"/>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A0C188B-0E49-4BE5-80DB-5A0D499F47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FA89AA48-BD3F-4621-A230-5E35CCE734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CA320699-4000-4B80-8AB6-3803791F0D78}"/>
              </a:ext>
            </a:extLst>
          </p:cNvPr>
          <p:cNvSpPr>
            <a:spLocks noGrp="1"/>
          </p:cNvSpPr>
          <p:nvPr>
            <p:ph type="dt" sz="half" idx="10"/>
          </p:nvPr>
        </p:nvSpPr>
        <p:spPr/>
        <p:txBody>
          <a:bodyPr/>
          <a:lstStyle/>
          <a:p>
            <a:fld id="{7A5D204D-3B28-4860-B3EF-2CAA8879456D}" type="datetime1">
              <a:rPr lang="lv-LV" smtClean="0"/>
              <a:t>2020.09.30</a:t>
            </a:fld>
            <a:endParaRPr lang="lv-LV"/>
          </a:p>
        </p:txBody>
      </p:sp>
      <p:sp>
        <p:nvSpPr>
          <p:cNvPr id="6" name="Footer Placeholder 5">
            <a:extLst>
              <a:ext uri="{FF2B5EF4-FFF2-40B4-BE49-F238E27FC236}">
                <a16:creationId xmlns:a16="http://schemas.microsoft.com/office/drawing/2014/main" id="{F52F7457-48C1-4407-8A9A-4ED2BF775A9A}"/>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536FE8F2-8C81-4BDB-A986-D3C0EEA1EE16}"/>
              </a:ext>
            </a:extLst>
          </p:cNvPr>
          <p:cNvSpPr>
            <a:spLocks noGrp="1"/>
          </p:cNvSpPr>
          <p:nvPr>
            <p:ph type="sldNum" sz="quarter" idx="12"/>
          </p:nvPr>
        </p:nvSpPr>
        <p:spPr/>
        <p:txBody>
          <a:bodyPr/>
          <a:lstStyle/>
          <a:p>
            <a:fld id="{C3DEE456-327C-4234-B28A-963C3399B45E}" type="slidenum">
              <a:rPr lang="lv-LV" smtClean="0"/>
              <a:t>‹#›</a:t>
            </a:fld>
            <a:endParaRPr lang="lv-LV"/>
          </a:p>
        </p:txBody>
      </p:sp>
    </p:spTree>
    <p:extLst>
      <p:ext uri="{BB962C8B-B14F-4D97-AF65-F5344CB8AC3E}">
        <p14:creationId xmlns:p14="http://schemas.microsoft.com/office/powerpoint/2010/main" val="231414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D5A7-0AF6-4A95-809F-A1887B6903CA}"/>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A70EE308-C9F8-4446-AE41-7FD12E9C3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E61F2-C8C7-4EDB-B556-9189FCCAB5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16D64717-9E7F-4EB2-B2D4-96A2B8C1FF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F42B9A-C366-4BC0-B912-742DF594F9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0FD03073-8162-45FB-93B1-A76BE0F0BB60}"/>
              </a:ext>
            </a:extLst>
          </p:cNvPr>
          <p:cNvSpPr>
            <a:spLocks noGrp="1"/>
          </p:cNvSpPr>
          <p:nvPr>
            <p:ph type="dt" sz="half" idx="10"/>
          </p:nvPr>
        </p:nvSpPr>
        <p:spPr/>
        <p:txBody>
          <a:bodyPr/>
          <a:lstStyle/>
          <a:p>
            <a:fld id="{BD888F74-C283-4AF9-87C3-C3F0E1DAC359}" type="datetime1">
              <a:rPr lang="lv-LV" smtClean="0"/>
              <a:t>2020.09.30</a:t>
            </a:fld>
            <a:endParaRPr lang="lv-LV"/>
          </a:p>
        </p:txBody>
      </p:sp>
      <p:sp>
        <p:nvSpPr>
          <p:cNvPr id="8" name="Footer Placeholder 7">
            <a:extLst>
              <a:ext uri="{FF2B5EF4-FFF2-40B4-BE49-F238E27FC236}">
                <a16:creationId xmlns:a16="http://schemas.microsoft.com/office/drawing/2014/main" id="{DA27A5C4-14BB-4F7E-B883-188076EC15E8}"/>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E5F15806-CF10-4048-8CD2-E975587A24CC}"/>
              </a:ext>
            </a:extLst>
          </p:cNvPr>
          <p:cNvSpPr>
            <a:spLocks noGrp="1"/>
          </p:cNvSpPr>
          <p:nvPr>
            <p:ph type="sldNum" sz="quarter" idx="12"/>
          </p:nvPr>
        </p:nvSpPr>
        <p:spPr/>
        <p:txBody>
          <a:bodyPr/>
          <a:lstStyle/>
          <a:p>
            <a:fld id="{C3DEE456-327C-4234-B28A-963C3399B45E}" type="slidenum">
              <a:rPr lang="lv-LV" smtClean="0"/>
              <a:t>‹#›</a:t>
            </a:fld>
            <a:endParaRPr lang="lv-LV"/>
          </a:p>
        </p:txBody>
      </p:sp>
    </p:spTree>
    <p:extLst>
      <p:ext uri="{BB962C8B-B14F-4D97-AF65-F5344CB8AC3E}">
        <p14:creationId xmlns:p14="http://schemas.microsoft.com/office/powerpoint/2010/main" val="370107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01473-0A54-45F9-BAAC-0E17A6EE4D56}"/>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AA117254-524D-420D-A33D-55163CA047EA}"/>
              </a:ext>
            </a:extLst>
          </p:cNvPr>
          <p:cNvSpPr>
            <a:spLocks noGrp="1"/>
          </p:cNvSpPr>
          <p:nvPr>
            <p:ph type="dt" sz="half" idx="10"/>
          </p:nvPr>
        </p:nvSpPr>
        <p:spPr/>
        <p:txBody>
          <a:bodyPr/>
          <a:lstStyle/>
          <a:p>
            <a:fld id="{EE92FB8A-DACA-41C0-A7C0-5CABA8273F17}" type="datetime1">
              <a:rPr lang="lv-LV" smtClean="0"/>
              <a:t>2020.09.30</a:t>
            </a:fld>
            <a:endParaRPr lang="lv-LV"/>
          </a:p>
        </p:txBody>
      </p:sp>
      <p:sp>
        <p:nvSpPr>
          <p:cNvPr id="4" name="Footer Placeholder 3">
            <a:extLst>
              <a:ext uri="{FF2B5EF4-FFF2-40B4-BE49-F238E27FC236}">
                <a16:creationId xmlns:a16="http://schemas.microsoft.com/office/drawing/2014/main" id="{8CF66BA8-FECE-44E1-AF2A-B7A5AEA315E0}"/>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3977282E-21E7-4519-A461-A8AA3A33FF0D}"/>
              </a:ext>
            </a:extLst>
          </p:cNvPr>
          <p:cNvSpPr>
            <a:spLocks noGrp="1"/>
          </p:cNvSpPr>
          <p:nvPr>
            <p:ph type="sldNum" sz="quarter" idx="12"/>
          </p:nvPr>
        </p:nvSpPr>
        <p:spPr/>
        <p:txBody>
          <a:bodyPr/>
          <a:lstStyle/>
          <a:p>
            <a:fld id="{C3DEE456-327C-4234-B28A-963C3399B45E}" type="slidenum">
              <a:rPr lang="lv-LV" smtClean="0"/>
              <a:t>‹#›</a:t>
            </a:fld>
            <a:endParaRPr lang="lv-LV"/>
          </a:p>
        </p:txBody>
      </p:sp>
    </p:spTree>
    <p:extLst>
      <p:ext uri="{BB962C8B-B14F-4D97-AF65-F5344CB8AC3E}">
        <p14:creationId xmlns:p14="http://schemas.microsoft.com/office/powerpoint/2010/main" val="140965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4A41F4-22E0-4C88-B0D2-0FBEA7D7A916}"/>
              </a:ext>
            </a:extLst>
          </p:cNvPr>
          <p:cNvSpPr>
            <a:spLocks noGrp="1"/>
          </p:cNvSpPr>
          <p:nvPr>
            <p:ph type="dt" sz="half" idx="10"/>
          </p:nvPr>
        </p:nvSpPr>
        <p:spPr/>
        <p:txBody>
          <a:bodyPr/>
          <a:lstStyle/>
          <a:p>
            <a:fld id="{50F91C50-8ACB-4D0F-A865-4B11EFA2ECAB}" type="datetime1">
              <a:rPr lang="lv-LV" smtClean="0"/>
              <a:t>2020.09.30</a:t>
            </a:fld>
            <a:endParaRPr lang="lv-LV"/>
          </a:p>
        </p:txBody>
      </p:sp>
      <p:sp>
        <p:nvSpPr>
          <p:cNvPr id="3" name="Footer Placeholder 2">
            <a:extLst>
              <a:ext uri="{FF2B5EF4-FFF2-40B4-BE49-F238E27FC236}">
                <a16:creationId xmlns:a16="http://schemas.microsoft.com/office/drawing/2014/main" id="{7419ED7F-2CF5-4437-9C4E-E30F0B40BE7F}"/>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8091112F-0CBB-4724-8DBB-65A1A0C305EE}"/>
              </a:ext>
            </a:extLst>
          </p:cNvPr>
          <p:cNvSpPr>
            <a:spLocks noGrp="1"/>
          </p:cNvSpPr>
          <p:nvPr>
            <p:ph type="sldNum" sz="quarter" idx="12"/>
          </p:nvPr>
        </p:nvSpPr>
        <p:spPr/>
        <p:txBody>
          <a:bodyPr/>
          <a:lstStyle/>
          <a:p>
            <a:fld id="{C3DEE456-327C-4234-B28A-963C3399B45E}" type="slidenum">
              <a:rPr lang="lv-LV" smtClean="0"/>
              <a:t>‹#›</a:t>
            </a:fld>
            <a:endParaRPr lang="lv-LV"/>
          </a:p>
        </p:txBody>
      </p:sp>
    </p:spTree>
    <p:extLst>
      <p:ext uri="{BB962C8B-B14F-4D97-AF65-F5344CB8AC3E}">
        <p14:creationId xmlns:p14="http://schemas.microsoft.com/office/powerpoint/2010/main" val="502529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2B0D-A7C6-4088-8881-68944A2EDA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4C0AB861-909D-414C-96B6-7EC86B08EA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D35BFA67-7356-42DD-B5C0-C69A4CBD2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2FE97-3013-48BA-9D9C-BCB339BEB71C}"/>
              </a:ext>
            </a:extLst>
          </p:cNvPr>
          <p:cNvSpPr>
            <a:spLocks noGrp="1"/>
          </p:cNvSpPr>
          <p:nvPr>
            <p:ph type="dt" sz="half" idx="10"/>
          </p:nvPr>
        </p:nvSpPr>
        <p:spPr/>
        <p:txBody>
          <a:bodyPr/>
          <a:lstStyle/>
          <a:p>
            <a:fld id="{6CFCEA6D-DDD0-4F55-A78C-128067B14563}" type="datetime1">
              <a:rPr lang="lv-LV" smtClean="0"/>
              <a:t>2020.09.30</a:t>
            </a:fld>
            <a:endParaRPr lang="lv-LV"/>
          </a:p>
        </p:txBody>
      </p:sp>
      <p:sp>
        <p:nvSpPr>
          <p:cNvPr id="6" name="Footer Placeholder 5">
            <a:extLst>
              <a:ext uri="{FF2B5EF4-FFF2-40B4-BE49-F238E27FC236}">
                <a16:creationId xmlns:a16="http://schemas.microsoft.com/office/drawing/2014/main" id="{CEB0FA96-A08D-440F-8F4F-F3A380D278F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8D8A4CE-04D8-4EDE-9E5E-50DD2F699464}"/>
              </a:ext>
            </a:extLst>
          </p:cNvPr>
          <p:cNvSpPr>
            <a:spLocks noGrp="1"/>
          </p:cNvSpPr>
          <p:nvPr>
            <p:ph type="sldNum" sz="quarter" idx="12"/>
          </p:nvPr>
        </p:nvSpPr>
        <p:spPr/>
        <p:txBody>
          <a:bodyPr/>
          <a:lstStyle/>
          <a:p>
            <a:fld id="{C3DEE456-327C-4234-B28A-963C3399B45E}" type="slidenum">
              <a:rPr lang="lv-LV" smtClean="0"/>
              <a:t>‹#›</a:t>
            </a:fld>
            <a:endParaRPr lang="lv-LV"/>
          </a:p>
        </p:txBody>
      </p:sp>
    </p:spTree>
    <p:extLst>
      <p:ext uri="{BB962C8B-B14F-4D97-AF65-F5344CB8AC3E}">
        <p14:creationId xmlns:p14="http://schemas.microsoft.com/office/powerpoint/2010/main" val="141000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CBCD6-6C1D-48A3-8098-B36DD06628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AEBB4E7D-B43F-45D6-8474-67BAB2A48B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76952A1F-3797-4EB3-8B24-1DDA94004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BCFAEB-6E7A-4FE7-BB86-C1AAB82BA752}"/>
              </a:ext>
            </a:extLst>
          </p:cNvPr>
          <p:cNvSpPr>
            <a:spLocks noGrp="1"/>
          </p:cNvSpPr>
          <p:nvPr>
            <p:ph type="dt" sz="half" idx="10"/>
          </p:nvPr>
        </p:nvSpPr>
        <p:spPr/>
        <p:txBody>
          <a:bodyPr/>
          <a:lstStyle/>
          <a:p>
            <a:fld id="{341C2F1B-313F-4C10-8981-60C12AF45CF5}" type="datetime1">
              <a:rPr lang="lv-LV" smtClean="0"/>
              <a:t>2020.09.30</a:t>
            </a:fld>
            <a:endParaRPr lang="lv-LV"/>
          </a:p>
        </p:txBody>
      </p:sp>
      <p:sp>
        <p:nvSpPr>
          <p:cNvPr id="6" name="Footer Placeholder 5">
            <a:extLst>
              <a:ext uri="{FF2B5EF4-FFF2-40B4-BE49-F238E27FC236}">
                <a16:creationId xmlns:a16="http://schemas.microsoft.com/office/drawing/2014/main" id="{E458D468-8C67-4212-9923-1D7B9F69B86D}"/>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4B6D429-C153-4860-A9A1-26BC8ED88A58}"/>
              </a:ext>
            </a:extLst>
          </p:cNvPr>
          <p:cNvSpPr>
            <a:spLocks noGrp="1"/>
          </p:cNvSpPr>
          <p:nvPr>
            <p:ph type="sldNum" sz="quarter" idx="12"/>
          </p:nvPr>
        </p:nvSpPr>
        <p:spPr/>
        <p:txBody>
          <a:bodyPr/>
          <a:lstStyle/>
          <a:p>
            <a:fld id="{C3DEE456-327C-4234-B28A-963C3399B45E}" type="slidenum">
              <a:rPr lang="lv-LV" smtClean="0"/>
              <a:t>‹#›</a:t>
            </a:fld>
            <a:endParaRPr lang="lv-LV"/>
          </a:p>
        </p:txBody>
      </p:sp>
    </p:spTree>
    <p:extLst>
      <p:ext uri="{BB962C8B-B14F-4D97-AF65-F5344CB8AC3E}">
        <p14:creationId xmlns:p14="http://schemas.microsoft.com/office/powerpoint/2010/main" val="380729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E1B23E-5117-41F9-92B8-67FF5E873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575532A-6DB0-4DD7-AB11-551DF907BD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0A33E26-C241-4936-824D-0304328A8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BE125-F7B0-439F-9368-07BAD62300ED}" type="datetime1">
              <a:rPr lang="lv-LV" smtClean="0"/>
              <a:t>2020.09.30</a:t>
            </a:fld>
            <a:endParaRPr lang="lv-LV"/>
          </a:p>
        </p:txBody>
      </p:sp>
      <p:sp>
        <p:nvSpPr>
          <p:cNvPr id="5" name="Footer Placeholder 4">
            <a:extLst>
              <a:ext uri="{FF2B5EF4-FFF2-40B4-BE49-F238E27FC236}">
                <a16:creationId xmlns:a16="http://schemas.microsoft.com/office/drawing/2014/main" id="{805E5458-A52B-4713-A9FA-D803506400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5ADE0361-25E7-4DBE-885D-0CF06D4FF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EE456-327C-4234-B28A-963C3399B45E}" type="slidenum">
              <a:rPr lang="lv-LV" smtClean="0"/>
              <a:t>‹#›</a:t>
            </a:fld>
            <a:endParaRPr lang="lv-LV"/>
          </a:p>
        </p:txBody>
      </p:sp>
    </p:spTree>
    <p:extLst>
      <p:ext uri="{BB962C8B-B14F-4D97-AF65-F5344CB8AC3E}">
        <p14:creationId xmlns:p14="http://schemas.microsoft.com/office/powerpoint/2010/main" val="140841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59B3D-FA2E-438C-94BF-46A6B21B2CCD}"/>
              </a:ext>
            </a:extLst>
          </p:cNvPr>
          <p:cNvSpPr>
            <a:spLocks noGrp="1"/>
          </p:cNvSpPr>
          <p:nvPr>
            <p:ph type="ctrTitle"/>
          </p:nvPr>
        </p:nvSpPr>
        <p:spPr>
          <a:xfrm>
            <a:off x="6367461" y="728664"/>
            <a:ext cx="4984813" cy="3157080"/>
          </a:xfrm>
          <a:noFill/>
        </p:spPr>
        <p:txBody>
          <a:bodyPr>
            <a:normAutofit/>
          </a:bodyPr>
          <a:lstStyle/>
          <a:p>
            <a:r>
              <a:rPr lang="lv-LV" sz="4800" b="1" dirty="0"/>
              <a:t>Kurzemes plānošanas reģiona viedā specializācija tagad un nākotnē</a:t>
            </a:r>
          </a:p>
        </p:txBody>
      </p:sp>
      <p:sp>
        <p:nvSpPr>
          <p:cNvPr id="3" name="Subtitle 2">
            <a:extLst>
              <a:ext uri="{FF2B5EF4-FFF2-40B4-BE49-F238E27FC236}">
                <a16:creationId xmlns:a16="http://schemas.microsoft.com/office/drawing/2014/main" id="{AC6984D0-595C-4DB9-BBE3-F177E4C7944F}"/>
              </a:ext>
            </a:extLst>
          </p:cNvPr>
          <p:cNvSpPr>
            <a:spLocks noGrp="1"/>
          </p:cNvSpPr>
          <p:nvPr>
            <p:ph type="subTitle" idx="1"/>
          </p:nvPr>
        </p:nvSpPr>
        <p:spPr>
          <a:xfrm>
            <a:off x="6367460" y="4607205"/>
            <a:ext cx="4984813" cy="542363"/>
          </a:xfrm>
          <a:noFill/>
        </p:spPr>
        <p:txBody>
          <a:bodyPr>
            <a:normAutofit/>
          </a:bodyPr>
          <a:lstStyle/>
          <a:p>
            <a:r>
              <a:rPr lang="lv-LV" dirty="0"/>
              <a:t>Jurijs Kondratenko, SIA «Grupa93»</a:t>
            </a:r>
          </a:p>
        </p:txBody>
      </p:sp>
      <p:pic>
        <p:nvPicPr>
          <p:cNvPr id="5" name="Picture 4" descr="A picture containing tableware, plate, dishware&#10;&#10;Description automatically generated">
            <a:extLst>
              <a:ext uri="{FF2B5EF4-FFF2-40B4-BE49-F238E27FC236}">
                <a16:creationId xmlns:a16="http://schemas.microsoft.com/office/drawing/2014/main" id="{AFA0897C-4FF8-488D-8F38-9BF58513D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1980" y="5871029"/>
            <a:ext cx="986971" cy="986971"/>
          </a:xfrm>
          <a:prstGeom prst="rect">
            <a:avLst/>
          </a:prstGeom>
        </p:spPr>
      </p:pic>
      <p:grpSp>
        <p:nvGrpSpPr>
          <p:cNvPr id="12" name="Group 11">
            <a:extLst>
              <a:ext uri="{FF2B5EF4-FFF2-40B4-BE49-F238E27FC236}">
                <a16:creationId xmlns:a16="http://schemas.microsoft.com/office/drawing/2014/main" id="{99BBCF05-1B21-4732-A435-8F08A321793C}"/>
              </a:ext>
            </a:extLst>
          </p:cNvPr>
          <p:cNvGrpSpPr/>
          <p:nvPr/>
        </p:nvGrpSpPr>
        <p:grpSpPr>
          <a:xfrm>
            <a:off x="-1" y="-8"/>
            <a:ext cx="6094476" cy="6858008"/>
            <a:chOff x="-1" y="-8"/>
            <a:chExt cx="6094476" cy="6858008"/>
          </a:xfrm>
        </p:grpSpPr>
        <p:pic>
          <p:nvPicPr>
            <p:cNvPr id="6" name="Picture 5" descr="Map&#10;&#10;Description automatically generated">
              <a:extLst>
                <a:ext uri="{FF2B5EF4-FFF2-40B4-BE49-F238E27FC236}">
                  <a16:creationId xmlns:a16="http://schemas.microsoft.com/office/drawing/2014/main" id="{56B340B5-9614-4E9D-B743-51F286339436}"/>
                </a:ext>
              </a:extLst>
            </p:cNvPr>
            <p:cNvPicPr>
              <a:picLocks noChangeAspect="1"/>
            </p:cNvPicPr>
            <p:nvPr/>
          </p:nvPicPr>
          <p:blipFill rotWithShape="1">
            <a:blip r:embed="rId3">
              <a:extLst>
                <a:ext uri="{28A0092B-C50C-407E-A947-70E740481C1C}">
                  <a14:useLocalDpi xmlns:a14="http://schemas.microsoft.com/office/drawing/2010/main" val="0"/>
                </a:ext>
              </a:extLst>
            </a:blip>
            <a:srcRect r="-2" b="1505"/>
            <a:stretch/>
          </p:blipFill>
          <p:spPr>
            <a:xfrm>
              <a:off x="-1" y="8"/>
              <a:ext cx="6005514" cy="6857992"/>
            </a:xfrm>
            <a:prstGeom prst="rect">
              <a:avLst/>
            </a:prstGeom>
          </p:spPr>
        </p:pic>
        <p:pic>
          <p:nvPicPr>
            <p:cNvPr id="9" name="Picture 8" descr="A picture containing background pattern&#10;&#10;Description automatically generated">
              <a:extLst>
                <a:ext uri="{FF2B5EF4-FFF2-40B4-BE49-F238E27FC236}">
                  <a16:creationId xmlns:a16="http://schemas.microsoft.com/office/drawing/2014/main" id="{B846D6B6-23CE-494F-9C3C-693F147746BA}"/>
                </a:ext>
              </a:extLst>
            </p:cNvPr>
            <p:cNvPicPr>
              <a:picLocks noChangeAspect="1"/>
            </p:cNvPicPr>
            <p:nvPr/>
          </p:nvPicPr>
          <p:blipFill rotWithShape="1">
            <a:blip r:embed="rId4">
              <a:extLst>
                <a:ext uri="{28A0092B-C50C-407E-A947-70E740481C1C}">
                  <a14:useLocalDpi xmlns:a14="http://schemas.microsoft.com/office/drawing/2010/main" val="0"/>
                </a:ext>
              </a:extLst>
            </a:blip>
            <a:srcRect l="33019" r="37852"/>
            <a:stretch/>
          </p:blipFill>
          <p:spPr>
            <a:xfrm>
              <a:off x="4601029" y="-8"/>
              <a:ext cx="1493446" cy="6858000"/>
            </a:xfrm>
            <a:prstGeom prst="rect">
              <a:avLst/>
            </a:prstGeom>
          </p:spPr>
        </p:pic>
      </p:grpSp>
      <p:sp>
        <p:nvSpPr>
          <p:cNvPr id="13" name="Subtitle 2">
            <a:extLst>
              <a:ext uri="{FF2B5EF4-FFF2-40B4-BE49-F238E27FC236}">
                <a16:creationId xmlns:a16="http://schemas.microsoft.com/office/drawing/2014/main" id="{F7378F9B-8E62-4579-B255-C805764F14CA}"/>
              </a:ext>
            </a:extLst>
          </p:cNvPr>
          <p:cNvSpPr txBox="1">
            <a:spLocks/>
          </p:cNvSpPr>
          <p:nvPr/>
        </p:nvSpPr>
        <p:spPr>
          <a:xfrm>
            <a:off x="6367460" y="5599847"/>
            <a:ext cx="4984813" cy="542363"/>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30.09.2020.</a:t>
            </a:r>
          </a:p>
        </p:txBody>
      </p:sp>
    </p:spTree>
    <p:extLst>
      <p:ext uri="{BB962C8B-B14F-4D97-AF65-F5344CB8AC3E}">
        <p14:creationId xmlns:p14="http://schemas.microsoft.com/office/powerpoint/2010/main" val="4250749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4E2881-EBDE-4BF8-8E1C-545704A01DB7}"/>
              </a:ext>
            </a:extLst>
          </p:cNvPr>
          <p:cNvSpPr>
            <a:spLocks noGrp="1"/>
          </p:cNvSpPr>
          <p:nvPr>
            <p:ph type="sldNum" sz="quarter" idx="12"/>
          </p:nvPr>
        </p:nvSpPr>
        <p:spPr/>
        <p:txBody>
          <a:bodyPr/>
          <a:lstStyle/>
          <a:p>
            <a:fld id="{C3DEE456-327C-4234-B28A-963C3399B45E}" type="slidenum">
              <a:rPr lang="lv-LV" smtClean="0"/>
              <a:t>10</a:t>
            </a:fld>
            <a:endParaRPr lang="lv-LV"/>
          </a:p>
        </p:txBody>
      </p:sp>
      <p:graphicFrame>
        <p:nvGraphicFramePr>
          <p:cNvPr id="3" name="Table 2">
            <a:extLst>
              <a:ext uri="{FF2B5EF4-FFF2-40B4-BE49-F238E27FC236}">
                <a16:creationId xmlns:a16="http://schemas.microsoft.com/office/drawing/2014/main" id="{7586166B-41BF-430B-9179-61F49552D51B}"/>
              </a:ext>
            </a:extLst>
          </p:cNvPr>
          <p:cNvGraphicFramePr>
            <a:graphicFrameLocks noGrp="1"/>
          </p:cNvGraphicFramePr>
          <p:nvPr/>
        </p:nvGraphicFramePr>
        <p:xfrm>
          <a:off x="0" y="900331"/>
          <a:ext cx="12192000" cy="5718989"/>
        </p:xfrm>
        <a:graphic>
          <a:graphicData uri="http://schemas.openxmlformats.org/drawingml/2006/table">
            <a:tbl>
              <a:tblPr>
                <a:tableStyleId>{5940675A-B579-460E-94D1-54222C63F5DA}</a:tableStyleId>
              </a:tblPr>
              <a:tblGrid>
                <a:gridCol w="3953022">
                  <a:extLst>
                    <a:ext uri="{9D8B030D-6E8A-4147-A177-3AD203B41FA5}">
                      <a16:colId xmlns:a16="http://schemas.microsoft.com/office/drawing/2014/main" val="1035112394"/>
                    </a:ext>
                  </a:extLst>
                </a:gridCol>
                <a:gridCol w="1350498">
                  <a:extLst>
                    <a:ext uri="{9D8B030D-6E8A-4147-A177-3AD203B41FA5}">
                      <a16:colId xmlns:a16="http://schemas.microsoft.com/office/drawing/2014/main" val="2303197341"/>
                    </a:ext>
                  </a:extLst>
                </a:gridCol>
                <a:gridCol w="1139483">
                  <a:extLst>
                    <a:ext uri="{9D8B030D-6E8A-4147-A177-3AD203B41FA5}">
                      <a16:colId xmlns:a16="http://schemas.microsoft.com/office/drawing/2014/main" val="2354279394"/>
                    </a:ext>
                  </a:extLst>
                </a:gridCol>
                <a:gridCol w="1786597">
                  <a:extLst>
                    <a:ext uri="{9D8B030D-6E8A-4147-A177-3AD203B41FA5}">
                      <a16:colId xmlns:a16="http://schemas.microsoft.com/office/drawing/2014/main" val="2299513263"/>
                    </a:ext>
                  </a:extLst>
                </a:gridCol>
                <a:gridCol w="2096086">
                  <a:extLst>
                    <a:ext uri="{9D8B030D-6E8A-4147-A177-3AD203B41FA5}">
                      <a16:colId xmlns:a16="http://schemas.microsoft.com/office/drawing/2014/main" val="1834426564"/>
                    </a:ext>
                  </a:extLst>
                </a:gridCol>
                <a:gridCol w="1866314">
                  <a:extLst>
                    <a:ext uri="{9D8B030D-6E8A-4147-A177-3AD203B41FA5}">
                      <a16:colId xmlns:a16="http://schemas.microsoft.com/office/drawing/2014/main" val="774924561"/>
                    </a:ext>
                  </a:extLst>
                </a:gridCol>
              </a:tblGrid>
              <a:tr h="816668">
                <a:tc>
                  <a:txBody>
                    <a:bodyPr/>
                    <a:lstStyle/>
                    <a:p>
                      <a:pPr algn="l" fontAlgn="b"/>
                      <a:r>
                        <a:rPr lang="lv-LV" sz="2000" b="1" u="none" strike="noStrike" dirty="0">
                          <a:effectLst/>
                        </a:rPr>
                        <a:t>Nosaukums</a:t>
                      </a:r>
                      <a:endParaRPr lang="lv-LV" sz="20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2000" b="1" u="none" strike="noStrike" dirty="0">
                          <a:effectLst/>
                        </a:rPr>
                        <a:t>Pievienotā vērtība, EUR</a:t>
                      </a:r>
                      <a:endParaRPr lang="lv-LV" sz="20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2000" b="1" u="none" strike="noStrike" dirty="0">
                          <a:effectLst/>
                        </a:rPr>
                        <a:t>Darba vietu skaits</a:t>
                      </a:r>
                      <a:endParaRPr lang="lv-LV" sz="20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2000" b="1" u="none" strike="noStrike" dirty="0">
                          <a:effectLst/>
                        </a:rPr>
                        <a:t>Pievienotā vērtība uz darba vietu</a:t>
                      </a:r>
                      <a:endParaRPr lang="lv-LV" sz="20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2000" b="1" u="none" strike="noStrike" dirty="0">
                          <a:effectLst/>
                        </a:rPr>
                        <a:t>Pievienotā vērtība, % no kopējā</a:t>
                      </a:r>
                      <a:endParaRPr lang="lv-LV" sz="20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fi-FI" sz="2000" b="1" u="none" strike="noStrike" dirty="0">
                          <a:effectLst/>
                        </a:rPr>
                        <a:t>Darba vietu skaits, % no kopējā</a:t>
                      </a:r>
                      <a:endParaRPr lang="fi-FI" sz="2000" b="1" i="0" u="none" strike="noStrike" dirty="0">
                        <a:solidFill>
                          <a:srgbClr val="000000"/>
                        </a:solidFill>
                        <a:effectLst/>
                        <a:latin typeface="Calibri" panose="020F0502020204030204" pitchFamily="34" charset="0"/>
                      </a:endParaRPr>
                    </a:p>
                  </a:txBody>
                  <a:tcPr marL="5224" marR="5224" marT="5224" marB="0" anchor="ctr"/>
                </a:tc>
                <a:extLst>
                  <a:ext uri="{0D108BD9-81ED-4DB2-BD59-A6C34878D82A}">
                    <a16:rowId xmlns:a16="http://schemas.microsoft.com/office/drawing/2014/main" val="622514483"/>
                  </a:ext>
                </a:extLst>
              </a:tr>
              <a:tr h="0">
                <a:tc>
                  <a:txBody>
                    <a:bodyPr/>
                    <a:lstStyle/>
                    <a:p>
                      <a:pPr algn="l" fontAlgn="b"/>
                      <a:r>
                        <a:rPr lang="lv-LV" sz="1900" b="1" i="0" u="none" strike="noStrike" dirty="0">
                          <a:solidFill>
                            <a:srgbClr val="000000"/>
                          </a:solidFill>
                          <a:effectLst/>
                          <a:latin typeface="Calibri" panose="020F0502020204030204" pitchFamily="34" charset="0"/>
                        </a:rPr>
                        <a:t>Telekomunikācija</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21778960.7</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409</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53249.29</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1.73%</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0.38%</a:t>
                      </a:r>
                    </a:p>
                  </a:txBody>
                  <a:tcPr marL="9525" marR="9525" marT="9525" marB="0" anchor="b"/>
                </a:tc>
                <a:extLst>
                  <a:ext uri="{0D108BD9-81ED-4DB2-BD59-A6C34878D82A}">
                    <a16:rowId xmlns:a16="http://schemas.microsoft.com/office/drawing/2014/main" val="1007364735"/>
                  </a:ext>
                </a:extLst>
              </a:tr>
              <a:tr h="550403">
                <a:tc>
                  <a:txBody>
                    <a:bodyPr/>
                    <a:lstStyle/>
                    <a:p>
                      <a:pPr algn="l" fontAlgn="b"/>
                      <a:r>
                        <a:rPr lang="lv-LV" sz="1900" b="1" i="0" u="none" strike="noStrike" dirty="0">
                          <a:solidFill>
                            <a:srgbClr val="000000"/>
                          </a:solidFill>
                          <a:effectLst/>
                          <a:latin typeface="Calibri" panose="020F0502020204030204" pitchFamily="34" charset="0"/>
                        </a:rPr>
                        <a:t>Elektroenerģija, gāzes apgāde, siltumapgāde un gaisa kondicionēšana</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68467069.48</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1328</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51556.53</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5.43%</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1.24%</a:t>
                      </a:r>
                    </a:p>
                  </a:txBody>
                  <a:tcPr marL="9525" marR="9525" marT="9525" marB="0" anchor="b"/>
                </a:tc>
                <a:extLst>
                  <a:ext uri="{0D108BD9-81ED-4DB2-BD59-A6C34878D82A}">
                    <a16:rowId xmlns:a16="http://schemas.microsoft.com/office/drawing/2014/main" val="3888919685"/>
                  </a:ext>
                </a:extLst>
              </a:tr>
              <a:tr h="345769">
                <a:tc>
                  <a:txBody>
                    <a:bodyPr/>
                    <a:lstStyle/>
                    <a:p>
                      <a:pPr algn="l" fontAlgn="b"/>
                      <a:r>
                        <a:rPr lang="lv-LV" sz="1900" b="1" i="0" u="none" strike="noStrike" dirty="0">
                          <a:solidFill>
                            <a:srgbClr val="000000"/>
                          </a:solidFill>
                          <a:effectLst/>
                          <a:latin typeface="Calibri" panose="020F0502020204030204" pitchFamily="34" charset="0"/>
                        </a:rPr>
                        <a:t>Iznomāšana un ekspluatācijas līzings</a:t>
                      </a:r>
                    </a:p>
                  </a:txBody>
                  <a:tcPr marL="9525" marR="9525" marT="9525" marB="0" anchor="b"/>
                </a:tc>
                <a:tc>
                  <a:txBody>
                    <a:bodyPr/>
                    <a:lstStyle/>
                    <a:p>
                      <a:pPr algn="l" fontAlgn="b"/>
                      <a:r>
                        <a:rPr lang="lv-LV" sz="1900" b="0" i="0" u="none" strike="noStrike" dirty="0">
                          <a:solidFill>
                            <a:srgbClr val="000000"/>
                          </a:solidFill>
                          <a:effectLst/>
                          <a:latin typeface="Calibri" panose="020F0502020204030204" pitchFamily="34" charset="0"/>
                        </a:rPr>
                        <a:t>8829956.51</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188</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46967.85</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0.70%</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0.18%</a:t>
                      </a:r>
                    </a:p>
                  </a:txBody>
                  <a:tcPr marL="9525" marR="9525" marT="9525" marB="0" anchor="b"/>
                </a:tc>
                <a:extLst>
                  <a:ext uri="{0D108BD9-81ED-4DB2-BD59-A6C34878D82A}">
                    <a16:rowId xmlns:a16="http://schemas.microsoft.com/office/drawing/2014/main" val="394738811"/>
                  </a:ext>
                </a:extLst>
              </a:tr>
              <a:tr h="309489">
                <a:tc>
                  <a:txBody>
                    <a:bodyPr/>
                    <a:lstStyle/>
                    <a:p>
                      <a:pPr algn="l" fontAlgn="b"/>
                      <a:r>
                        <a:rPr lang="lv-LV" sz="1900" b="1" i="0" u="none" strike="noStrike" dirty="0">
                          <a:solidFill>
                            <a:srgbClr val="000000"/>
                          </a:solidFill>
                          <a:effectLst/>
                          <a:latin typeface="Calibri" panose="020F0502020204030204" pitchFamily="34" charset="0"/>
                        </a:rPr>
                        <a:t>Azartspēles un derības</a:t>
                      </a:r>
                    </a:p>
                  </a:txBody>
                  <a:tcPr marL="9525" marR="9525" marT="9525" marB="0" anchor="b"/>
                </a:tc>
                <a:tc>
                  <a:txBody>
                    <a:bodyPr/>
                    <a:lstStyle/>
                    <a:p>
                      <a:pPr algn="l" fontAlgn="b"/>
                      <a:r>
                        <a:rPr lang="lv-LV" sz="1900" b="0" i="0" u="none" strike="noStrike" dirty="0">
                          <a:solidFill>
                            <a:srgbClr val="000000"/>
                          </a:solidFill>
                          <a:effectLst/>
                          <a:latin typeface="Calibri" panose="020F0502020204030204" pitchFamily="34" charset="0"/>
                        </a:rPr>
                        <a:t>14314128.71</a:t>
                      </a:r>
                    </a:p>
                  </a:txBody>
                  <a:tcPr marL="9525" marR="9525" marT="9525" marB="0" anchor="b"/>
                </a:tc>
                <a:tc>
                  <a:txBody>
                    <a:bodyPr/>
                    <a:lstStyle/>
                    <a:p>
                      <a:pPr algn="l" fontAlgn="b"/>
                      <a:r>
                        <a:rPr lang="lv-LV" sz="1900" b="0" i="0" u="none" strike="noStrike" dirty="0">
                          <a:solidFill>
                            <a:srgbClr val="000000"/>
                          </a:solidFill>
                          <a:effectLst/>
                          <a:latin typeface="Calibri" panose="020F0502020204030204" pitchFamily="34" charset="0"/>
                        </a:rPr>
                        <a:t>322</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44453.82</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1.14%</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0.30%</a:t>
                      </a:r>
                    </a:p>
                  </a:txBody>
                  <a:tcPr marL="9525" marR="9525" marT="9525" marB="0" anchor="b"/>
                </a:tc>
                <a:extLst>
                  <a:ext uri="{0D108BD9-81ED-4DB2-BD59-A6C34878D82A}">
                    <a16:rowId xmlns:a16="http://schemas.microsoft.com/office/drawing/2014/main" val="3417253098"/>
                  </a:ext>
                </a:extLst>
              </a:tr>
              <a:tr h="295421">
                <a:tc>
                  <a:txBody>
                    <a:bodyPr/>
                    <a:lstStyle/>
                    <a:p>
                      <a:pPr algn="l" fontAlgn="b"/>
                      <a:r>
                        <a:rPr lang="lv-LV" sz="1900" b="1" i="0" u="none" strike="noStrike" dirty="0">
                          <a:solidFill>
                            <a:srgbClr val="000000"/>
                          </a:solidFill>
                          <a:effectLst/>
                          <a:latin typeface="Calibri" panose="020F0502020204030204" pitchFamily="34" charset="0"/>
                        </a:rPr>
                        <a:t>Ūdens transports</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1847470.74</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46</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40162.41</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0.15%</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0.04%</a:t>
                      </a:r>
                    </a:p>
                  </a:txBody>
                  <a:tcPr marL="9525" marR="9525" marT="9525" marB="0" anchor="b"/>
                </a:tc>
                <a:extLst>
                  <a:ext uri="{0D108BD9-81ED-4DB2-BD59-A6C34878D82A}">
                    <a16:rowId xmlns:a16="http://schemas.microsoft.com/office/drawing/2014/main" val="1940853845"/>
                  </a:ext>
                </a:extLst>
              </a:tr>
              <a:tr h="279898">
                <a:tc>
                  <a:txBody>
                    <a:bodyPr/>
                    <a:lstStyle/>
                    <a:p>
                      <a:pPr algn="l" fontAlgn="b"/>
                      <a:r>
                        <a:rPr lang="lv-LV" sz="1900" b="1" i="0" u="none" strike="noStrike" dirty="0">
                          <a:solidFill>
                            <a:srgbClr val="000000"/>
                          </a:solidFill>
                          <a:effectLst/>
                          <a:latin typeface="Calibri" panose="020F0502020204030204" pitchFamily="34" charset="0"/>
                        </a:rPr>
                        <a:t>Koksa un naftas pārstrādes produktu ražošana</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440775.23</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14</a:t>
                      </a:r>
                    </a:p>
                  </a:txBody>
                  <a:tcPr marL="9525" marR="9525" marT="9525" marB="0" anchor="b"/>
                </a:tc>
                <a:tc>
                  <a:txBody>
                    <a:bodyPr/>
                    <a:lstStyle/>
                    <a:p>
                      <a:pPr algn="l" fontAlgn="b"/>
                      <a:r>
                        <a:rPr lang="lv-LV" sz="1900" b="0" i="0" u="none" strike="noStrike" dirty="0">
                          <a:solidFill>
                            <a:srgbClr val="000000"/>
                          </a:solidFill>
                          <a:effectLst/>
                          <a:latin typeface="Calibri" panose="020F0502020204030204" pitchFamily="34" charset="0"/>
                        </a:rPr>
                        <a:t>31483.95</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0.03%</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0.01%</a:t>
                      </a:r>
                    </a:p>
                  </a:txBody>
                  <a:tcPr marL="9525" marR="9525" marT="9525" marB="0" anchor="b"/>
                </a:tc>
                <a:extLst>
                  <a:ext uri="{0D108BD9-81ED-4DB2-BD59-A6C34878D82A}">
                    <a16:rowId xmlns:a16="http://schemas.microsoft.com/office/drawing/2014/main" val="1720379750"/>
                  </a:ext>
                </a:extLst>
              </a:tr>
              <a:tr h="550403">
                <a:tc>
                  <a:txBody>
                    <a:bodyPr/>
                    <a:lstStyle/>
                    <a:p>
                      <a:pPr algn="l" fontAlgn="b"/>
                      <a:r>
                        <a:rPr lang="lv-LV" sz="1900" b="1" i="0" u="none" strike="noStrike" dirty="0">
                          <a:solidFill>
                            <a:srgbClr val="000000"/>
                          </a:solidFill>
                          <a:effectLst/>
                          <a:latin typeface="Calibri" panose="020F0502020204030204" pitchFamily="34" charset="0"/>
                        </a:rPr>
                        <a:t>Uzglabāšanas un transporta palīgdarbības</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152254868.6</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4292</a:t>
                      </a:r>
                    </a:p>
                  </a:txBody>
                  <a:tcPr marL="9525" marR="9525" marT="9525" marB="0" anchor="b"/>
                </a:tc>
                <a:tc>
                  <a:txBody>
                    <a:bodyPr/>
                    <a:lstStyle/>
                    <a:p>
                      <a:pPr algn="l" fontAlgn="b"/>
                      <a:r>
                        <a:rPr lang="lv-LV" sz="1900" b="0" i="0" u="none" strike="noStrike" dirty="0">
                          <a:solidFill>
                            <a:srgbClr val="000000"/>
                          </a:solidFill>
                          <a:effectLst/>
                          <a:latin typeface="Calibri" panose="020F0502020204030204" pitchFamily="34" charset="0"/>
                        </a:rPr>
                        <a:t>35474.11</a:t>
                      </a:r>
                    </a:p>
                  </a:txBody>
                  <a:tcPr marL="9525" marR="9525" marT="9525" marB="0" anchor="b"/>
                </a:tc>
                <a:tc>
                  <a:txBody>
                    <a:bodyPr/>
                    <a:lstStyle/>
                    <a:p>
                      <a:pPr algn="l" fontAlgn="b"/>
                      <a:r>
                        <a:rPr lang="lv-LV" sz="1900" b="0" i="0" u="none" strike="noStrike" dirty="0">
                          <a:solidFill>
                            <a:srgbClr val="000000"/>
                          </a:solidFill>
                          <a:effectLst/>
                          <a:latin typeface="Calibri" panose="020F0502020204030204" pitchFamily="34" charset="0"/>
                        </a:rPr>
                        <a:t>12.08%</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4.00%</a:t>
                      </a:r>
                    </a:p>
                  </a:txBody>
                  <a:tcPr marL="9525" marR="9525" marT="9525" marB="0" anchor="b"/>
                </a:tc>
                <a:extLst>
                  <a:ext uri="{0D108BD9-81ED-4DB2-BD59-A6C34878D82A}">
                    <a16:rowId xmlns:a16="http://schemas.microsoft.com/office/drawing/2014/main" val="1414102159"/>
                  </a:ext>
                </a:extLst>
              </a:tr>
              <a:tr h="550403">
                <a:tc>
                  <a:txBody>
                    <a:bodyPr/>
                    <a:lstStyle/>
                    <a:p>
                      <a:pPr algn="l" fontAlgn="b"/>
                      <a:r>
                        <a:rPr lang="lv-LV" sz="1900" b="1" i="0" u="none" strike="noStrike" dirty="0">
                          <a:solidFill>
                            <a:srgbClr val="000000"/>
                          </a:solidFill>
                          <a:effectLst/>
                          <a:latin typeface="Calibri" panose="020F0502020204030204" pitchFamily="34" charset="0"/>
                        </a:rPr>
                        <a:t>Pārējā ieguves rūpniecība un karjeru izstrāde</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23440536.54</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662</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35408.67</a:t>
                      </a:r>
                    </a:p>
                  </a:txBody>
                  <a:tcPr marL="9525" marR="9525" marT="9525" marB="0" anchor="b"/>
                </a:tc>
                <a:tc>
                  <a:txBody>
                    <a:bodyPr/>
                    <a:lstStyle/>
                    <a:p>
                      <a:pPr algn="l" fontAlgn="b"/>
                      <a:r>
                        <a:rPr lang="lv-LV" sz="1900" b="0" i="0" u="none" strike="noStrike" dirty="0">
                          <a:solidFill>
                            <a:srgbClr val="000000"/>
                          </a:solidFill>
                          <a:effectLst/>
                          <a:latin typeface="Calibri" panose="020F0502020204030204" pitchFamily="34" charset="0"/>
                        </a:rPr>
                        <a:t>1.86%</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0.62%</a:t>
                      </a:r>
                    </a:p>
                  </a:txBody>
                  <a:tcPr marL="9525" marR="9525" marT="9525" marB="0" anchor="b"/>
                </a:tc>
                <a:extLst>
                  <a:ext uri="{0D108BD9-81ED-4DB2-BD59-A6C34878D82A}">
                    <a16:rowId xmlns:a16="http://schemas.microsoft.com/office/drawing/2014/main" val="3911576483"/>
                  </a:ext>
                </a:extLst>
              </a:tr>
              <a:tr h="602712">
                <a:tc>
                  <a:txBody>
                    <a:bodyPr/>
                    <a:lstStyle/>
                    <a:p>
                      <a:pPr algn="l" fontAlgn="b"/>
                      <a:r>
                        <a:rPr lang="lv-LV" sz="1900" b="1" i="0" u="none" strike="noStrike" dirty="0">
                          <a:solidFill>
                            <a:srgbClr val="000000"/>
                          </a:solidFill>
                          <a:effectLst/>
                          <a:latin typeface="Calibri" panose="020F0502020204030204" pitchFamily="34" charset="0"/>
                        </a:rPr>
                        <a:t>Koksa un naftas pārstrādes produktu ražošana</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440775.23</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14</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31483.95</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0.03%</a:t>
                      </a:r>
                    </a:p>
                  </a:txBody>
                  <a:tcPr marL="9525" marR="9525" marT="9525" marB="0" anchor="b"/>
                </a:tc>
                <a:tc>
                  <a:txBody>
                    <a:bodyPr/>
                    <a:lstStyle/>
                    <a:p>
                      <a:pPr algn="l" fontAlgn="b"/>
                      <a:r>
                        <a:rPr lang="lv-LV" sz="1900" b="0" i="0" u="none" strike="noStrike" dirty="0">
                          <a:solidFill>
                            <a:srgbClr val="000000"/>
                          </a:solidFill>
                          <a:effectLst/>
                          <a:latin typeface="Calibri" panose="020F0502020204030204" pitchFamily="34" charset="0"/>
                        </a:rPr>
                        <a:t>0.01%</a:t>
                      </a:r>
                    </a:p>
                  </a:txBody>
                  <a:tcPr marL="9525" marR="9525" marT="9525" marB="0" anchor="b"/>
                </a:tc>
                <a:extLst>
                  <a:ext uri="{0D108BD9-81ED-4DB2-BD59-A6C34878D82A}">
                    <a16:rowId xmlns:a16="http://schemas.microsoft.com/office/drawing/2014/main" val="3058249995"/>
                  </a:ext>
                </a:extLst>
              </a:tr>
              <a:tr h="279898">
                <a:tc>
                  <a:txBody>
                    <a:bodyPr/>
                    <a:lstStyle/>
                    <a:p>
                      <a:pPr algn="l" fontAlgn="b"/>
                      <a:r>
                        <a:rPr lang="lv-LV" sz="1900" b="1" i="0" u="none" strike="noStrike" dirty="0">
                          <a:solidFill>
                            <a:srgbClr val="000000"/>
                          </a:solidFill>
                          <a:effectLst/>
                          <a:latin typeface="Calibri" panose="020F0502020204030204" pitchFamily="34" charset="0"/>
                        </a:rPr>
                        <a:t>Citur neklasificētu iekārtu, mehānismu un darba mašīnu ražošana</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13809874.56</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441</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31314.91</a:t>
                      </a:r>
                    </a:p>
                  </a:txBody>
                  <a:tcPr marL="9525" marR="9525" marT="9525" marB="0" anchor="b"/>
                </a:tc>
                <a:tc>
                  <a:txBody>
                    <a:bodyPr/>
                    <a:lstStyle/>
                    <a:p>
                      <a:pPr algn="l" fontAlgn="b"/>
                      <a:r>
                        <a:rPr lang="lv-LV" sz="1900" b="0" i="0" u="none" strike="noStrike">
                          <a:solidFill>
                            <a:srgbClr val="000000"/>
                          </a:solidFill>
                          <a:effectLst/>
                          <a:latin typeface="Calibri" panose="020F0502020204030204" pitchFamily="34" charset="0"/>
                        </a:rPr>
                        <a:t>1.10%</a:t>
                      </a:r>
                    </a:p>
                  </a:txBody>
                  <a:tcPr marL="9525" marR="9525" marT="9525" marB="0" anchor="b"/>
                </a:tc>
                <a:tc>
                  <a:txBody>
                    <a:bodyPr/>
                    <a:lstStyle/>
                    <a:p>
                      <a:pPr algn="l" fontAlgn="b"/>
                      <a:r>
                        <a:rPr lang="lv-LV" sz="1900" b="0" i="0" u="none" strike="noStrike" dirty="0">
                          <a:solidFill>
                            <a:srgbClr val="000000"/>
                          </a:solidFill>
                          <a:effectLst/>
                          <a:latin typeface="Calibri" panose="020F0502020204030204" pitchFamily="34" charset="0"/>
                        </a:rPr>
                        <a:t>0.41%</a:t>
                      </a:r>
                    </a:p>
                  </a:txBody>
                  <a:tcPr marL="9525" marR="9525" marT="9525" marB="0" anchor="b"/>
                </a:tc>
                <a:extLst>
                  <a:ext uri="{0D108BD9-81ED-4DB2-BD59-A6C34878D82A}">
                    <a16:rowId xmlns:a16="http://schemas.microsoft.com/office/drawing/2014/main" val="2913745065"/>
                  </a:ext>
                </a:extLst>
              </a:tr>
            </a:tbl>
          </a:graphicData>
        </a:graphic>
      </p:graphicFrame>
      <p:sp>
        <p:nvSpPr>
          <p:cNvPr id="4" name="Title 1">
            <a:extLst>
              <a:ext uri="{FF2B5EF4-FFF2-40B4-BE49-F238E27FC236}">
                <a16:creationId xmlns:a16="http://schemas.microsoft.com/office/drawing/2014/main" id="{3BD58793-0827-4D07-B15A-26B63F757F20}"/>
              </a:ext>
            </a:extLst>
          </p:cNvPr>
          <p:cNvSpPr txBox="1">
            <a:spLocks/>
          </p:cNvSpPr>
          <p:nvPr/>
        </p:nvSpPr>
        <p:spPr>
          <a:xfrm>
            <a:off x="315685" y="132896"/>
            <a:ext cx="11332364" cy="767435"/>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b="1" i="1" dirty="0">
                <a:solidFill>
                  <a:schemeClr val="accent6">
                    <a:lumMod val="75000"/>
                  </a:schemeClr>
                </a:solidFill>
              </a:rPr>
              <a:t>TOP10 pēc pievienotās vērtības uz darba vietu skaitu-2017.g.</a:t>
            </a:r>
            <a:endParaRPr lang="lv-LV" i="1" dirty="0">
              <a:solidFill>
                <a:schemeClr val="accent6">
                  <a:lumMod val="75000"/>
                </a:schemeClr>
              </a:solidFill>
            </a:endParaRPr>
          </a:p>
        </p:txBody>
      </p:sp>
    </p:spTree>
    <p:extLst>
      <p:ext uri="{BB962C8B-B14F-4D97-AF65-F5344CB8AC3E}">
        <p14:creationId xmlns:p14="http://schemas.microsoft.com/office/powerpoint/2010/main" val="32597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6D72-445A-4D8B-90F2-CDC2582EC8E8}"/>
              </a:ext>
            </a:extLst>
          </p:cNvPr>
          <p:cNvSpPr>
            <a:spLocks noGrp="1"/>
          </p:cNvSpPr>
          <p:nvPr>
            <p:ph type="title"/>
          </p:nvPr>
        </p:nvSpPr>
        <p:spPr>
          <a:xfrm>
            <a:off x="315686" y="132896"/>
            <a:ext cx="2033619" cy="779463"/>
          </a:xfrm>
        </p:spPr>
        <p:txBody>
          <a:bodyPr/>
          <a:lstStyle/>
          <a:p>
            <a:r>
              <a:rPr lang="lv-LV" b="1" dirty="0"/>
              <a:t>Liepāja</a:t>
            </a:r>
          </a:p>
        </p:txBody>
      </p:sp>
      <p:pic>
        <p:nvPicPr>
          <p:cNvPr id="5" name="Picture 4" descr="A picture containing tableware, plate, dishware&#10;&#10;Description automatically generated">
            <a:extLst>
              <a:ext uri="{FF2B5EF4-FFF2-40B4-BE49-F238E27FC236}">
                <a16:creationId xmlns:a16="http://schemas.microsoft.com/office/drawing/2014/main" id="{0A99ABE4-4859-41DD-B63D-162F9B575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71029"/>
            <a:ext cx="986971" cy="986971"/>
          </a:xfrm>
          <a:prstGeom prst="rect">
            <a:avLst/>
          </a:prstGeom>
        </p:spPr>
      </p:pic>
      <p:sp>
        <p:nvSpPr>
          <p:cNvPr id="4" name="Slide Number Placeholder 3">
            <a:extLst>
              <a:ext uri="{FF2B5EF4-FFF2-40B4-BE49-F238E27FC236}">
                <a16:creationId xmlns:a16="http://schemas.microsoft.com/office/drawing/2014/main" id="{4EA33458-2FA3-4289-A598-20D408DBC3AC}"/>
              </a:ext>
            </a:extLst>
          </p:cNvPr>
          <p:cNvSpPr>
            <a:spLocks noGrp="1"/>
          </p:cNvSpPr>
          <p:nvPr>
            <p:ph type="sldNum" sz="quarter" idx="12"/>
          </p:nvPr>
        </p:nvSpPr>
        <p:spPr/>
        <p:txBody>
          <a:bodyPr/>
          <a:lstStyle/>
          <a:p>
            <a:fld id="{C3DEE456-327C-4234-B28A-963C3399B45E}" type="slidenum">
              <a:rPr lang="lv-LV" smtClean="0"/>
              <a:t>11</a:t>
            </a:fld>
            <a:endParaRPr lang="lv-LV"/>
          </a:p>
        </p:txBody>
      </p:sp>
      <p:sp>
        <p:nvSpPr>
          <p:cNvPr id="7" name="Content Placeholder 6">
            <a:extLst>
              <a:ext uri="{FF2B5EF4-FFF2-40B4-BE49-F238E27FC236}">
                <a16:creationId xmlns:a16="http://schemas.microsoft.com/office/drawing/2014/main" id="{915CBF15-1AD9-489B-A377-11FD314FB9F1}"/>
              </a:ext>
            </a:extLst>
          </p:cNvPr>
          <p:cNvSpPr>
            <a:spLocks noGrp="1"/>
          </p:cNvSpPr>
          <p:nvPr>
            <p:ph idx="1"/>
          </p:nvPr>
        </p:nvSpPr>
        <p:spPr>
          <a:xfrm>
            <a:off x="493485" y="1043428"/>
            <a:ext cx="4718539" cy="1690653"/>
          </a:xfrm>
        </p:spPr>
        <p:txBody>
          <a:bodyPr/>
          <a:lstStyle/>
          <a:p>
            <a:r>
              <a:rPr lang="lv-LV" dirty="0"/>
              <a:t>Metālizstrādājumu ražošana;</a:t>
            </a:r>
          </a:p>
          <a:p>
            <a:r>
              <a:rPr lang="lv-LV" dirty="0"/>
              <a:t>Tekstilizstrādājumu ražošana;</a:t>
            </a:r>
          </a:p>
          <a:p>
            <a:r>
              <a:rPr lang="lv-LV" dirty="0"/>
              <a:t>Transports un uzglabāšana;</a:t>
            </a:r>
          </a:p>
        </p:txBody>
      </p:sp>
      <p:sp>
        <p:nvSpPr>
          <p:cNvPr id="8" name="Content Placeholder 6">
            <a:extLst>
              <a:ext uri="{FF2B5EF4-FFF2-40B4-BE49-F238E27FC236}">
                <a16:creationId xmlns:a16="http://schemas.microsoft.com/office/drawing/2014/main" id="{63BD739B-6D41-4AEA-A350-60E0514779C2}"/>
              </a:ext>
            </a:extLst>
          </p:cNvPr>
          <p:cNvSpPr txBox="1">
            <a:spLocks/>
          </p:cNvSpPr>
          <p:nvPr/>
        </p:nvSpPr>
        <p:spPr>
          <a:xfrm>
            <a:off x="403859" y="3429000"/>
            <a:ext cx="11020865" cy="26865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lv-LV" b="1" dirty="0" err="1"/>
              <a:t>Rīcībpolitika</a:t>
            </a:r>
            <a:r>
              <a:rPr lang="lv-LV" b="1" dirty="0"/>
              <a:t> (3.1.)</a:t>
            </a:r>
          </a:p>
          <a:p>
            <a:pPr marL="0" indent="0" algn="just">
              <a:buFont typeface="Arial" panose="020B0604020202020204" pitchFamily="34" charset="0"/>
              <a:buNone/>
            </a:pPr>
            <a:r>
              <a:rPr lang="lv-LV" dirty="0"/>
              <a:t>Pilsētas ekonomikas konkurētspējas uzlabošana tradicionālajās nozarēs un vietējai nodarbinātībai svarīgajās nozarēs.</a:t>
            </a:r>
          </a:p>
          <a:p>
            <a:pPr marL="0" indent="0" algn="just">
              <a:buFont typeface="Arial" panose="020B0604020202020204" pitchFamily="34" charset="0"/>
              <a:buNone/>
            </a:pPr>
            <a:r>
              <a:rPr lang="lv-LV" b="1" dirty="0" err="1"/>
              <a:t>Rīcībpolitika</a:t>
            </a:r>
            <a:r>
              <a:rPr lang="lv-LV" b="1" dirty="0"/>
              <a:t> (3.2.)</a:t>
            </a:r>
          </a:p>
          <a:p>
            <a:pPr marL="0" indent="0" algn="just">
              <a:buFont typeface="Arial" panose="020B0604020202020204" pitchFamily="34" charset="0"/>
              <a:buNone/>
            </a:pPr>
            <a:r>
              <a:rPr lang="lv-LV" dirty="0"/>
              <a:t>Liepājas perspektīvie ekonomikas virzieni un to potenciāla attīstīšana.</a:t>
            </a:r>
          </a:p>
          <a:p>
            <a:pPr marL="0" indent="0" algn="just">
              <a:buFont typeface="Arial" panose="020B0604020202020204" pitchFamily="34" charset="0"/>
              <a:buNone/>
            </a:pPr>
            <a:endParaRPr lang="lv-LV" dirty="0"/>
          </a:p>
        </p:txBody>
      </p:sp>
      <p:sp>
        <p:nvSpPr>
          <p:cNvPr id="9" name="Content Placeholder 6">
            <a:extLst>
              <a:ext uri="{FF2B5EF4-FFF2-40B4-BE49-F238E27FC236}">
                <a16:creationId xmlns:a16="http://schemas.microsoft.com/office/drawing/2014/main" id="{9D47E5B3-52B7-495E-89A9-7ABD27A767F4}"/>
              </a:ext>
            </a:extLst>
          </p:cNvPr>
          <p:cNvSpPr txBox="1">
            <a:spLocks/>
          </p:cNvSpPr>
          <p:nvPr/>
        </p:nvSpPr>
        <p:spPr>
          <a:xfrm>
            <a:off x="7001021" y="1079424"/>
            <a:ext cx="4718539" cy="1618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Loģistika un osta;</a:t>
            </a:r>
          </a:p>
          <a:p>
            <a:r>
              <a:rPr lang="lv-LV" dirty="0"/>
              <a:t>Tirdzniecība un remonts;</a:t>
            </a:r>
          </a:p>
          <a:p>
            <a:r>
              <a:rPr lang="lv-LV" dirty="0"/>
              <a:t>Būvniecība.</a:t>
            </a:r>
          </a:p>
        </p:txBody>
      </p:sp>
      <p:cxnSp>
        <p:nvCxnSpPr>
          <p:cNvPr id="11" name="Straight Connector 10">
            <a:extLst>
              <a:ext uri="{FF2B5EF4-FFF2-40B4-BE49-F238E27FC236}">
                <a16:creationId xmlns:a16="http://schemas.microsoft.com/office/drawing/2014/main" id="{9672333D-5012-402E-9CE0-2BC7F747F4EB}"/>
              </a:ext>
            </a:extLst>
          </p:cNvPr>
          <p:cNvCxnSpPr/>
          <p:nvPr/>
        </p:nvCxnSpPr>
        <p:spPr>
          <a:xfrm>
            <a:off x="315686" y="3052689"/>
            <a:ext cx="1124795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603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2D4ACB-DB95-46D8-884D-9D81DA6F030A}"/>
              </a:ext>
            </a:extLst>
          </p:cNvPr>
          <p:cNvSpPr>
            <a:spLocks noGrp="1"/>
          </p:cNvSpPr>
          <p:nvPr>
            <p:ph type="sldNum" sz="quarter" idx="12"/>
          </p:nvPr>
        </p:nvSpPr>
        <p:spPr>
          <a:xfrm>
            <a:off x="8610600" y="6356350"/>
            <a:ext cx="2743200" cy="365125"/>
          </a:xfrm>
        </p:spPr>
        <p:txBody>
          <a:bodyPr>
            <a:normAutofit/>
          </a:bodyPr>
          <a:lstStyle/>
          <a:p>
            <a:pPr>
              <a:spcAft>
                <a:spcPts val="600"/>
              </a:spcAft>
            </a:pPr>
            <a:fld id="{C3DEE456-327C-4234-B28A-963C3399B45E}" type="slidenum">
              <a:rPr lang="lv-LV" smtClean="0"/>
              <a:pPr>
                <a:spcAft>
                  <a:spcPts val="600"/>
                </a:spcAft>
              </a:pPr>
              <a:t>12</a:t>
            </a:fld>
            <a:endParaRPr lang="lv-LV"/>
          </a:p>
        </p:txBody>
      </p:sp>
      <p:graphicFrame>
        <p:nvGraphicFramePr>
          <p:cNvPr id="3" name="Table 2">
            <a:extLst>
              <a:ext uri="{FF2B5EF4-FFF2-40B4-BE49-F238E27FC236}">
                <a16:creationId xmlns:a16="http://schemas.microsoft.com/office/drawing/2014/main" id="{7F637F77-51AA-4F6E-BEB3-B29AD2D3B2C3}"/>
              </a:ext>
            </a:extLst>
          </p:cNvPr>
          <p:cNvGraphicFramePr>
            <a:graphicFrameLocks noGrp="1"/>
          </p:cNvGraphicFramePr>
          <p:nvPr>
            <p:extLst>
              <p:ext uri="{D42A27DB-BD31-4B8C-83A1-F6EECF244321}">
                <p14:modId xmlns:p14="http://schemas.microsoft.com/office/powerpoint/2010/main" val="821079050"/>
              </p:ext>
            </p:extLst>
          </p:nvPr>
        </p:nvGraphicFramePr>
        <p:xfrm>
          <a:off x="3601329" y="0"/>
          <a:ext cx="8590672" cy="6858004"/>
        </p:xfrm>
        <a:graphic>
          <a:graphicData uri="http://schemas.openxmlformats.org/drawingml/2006/table">
            <a:tbl>
              <a:tblPr firstRow="1" bandRow="1">
                <a:tableStyleId>{5940675A-B579-460E-94D1-54222C63F5DA}</a:tableStyleId>
              </a:tblPr>
              <a:tblGrid>
                <a:gridCol w="667606">
                  <a:extLst>
                    <a:ext uri="{9D8B030D-6E8A-4147-A177-3AD203B41FA5}">
                      <a16:colId xmlns:a16="http://schemas.microsoft.com/office/drawing/2014/main" val="3351016846"/>
                    </a:ext>
                  </a:extLst>
                </a:gridCol>
                <a:gridCol w="2695751">
                  <a:extLst>
                    <a:ext uri="{9D8B030D-6E8A-4147-A177-3AD203B41FA5}">
                      <a16:colId xmlns:a16="http://schemas.microsoft.com/office/drawing/2014/main" val="3977251671"/>
                    </a:ext>
                  </a:extLst>
                </a:gridCol>
                <a:gridCol w="2391267">
                  <a:extLst>
                    <a:ext uri="{9D8B030D-6E8A-4147-A177-3AD203B41FA5}">
                      <a16:colId xmlns:a16="http://schemas.microsoft.com/office/drawing/2014/main" val="1095363779"/>
                    </a:ext>
                  </a:extLst>
                </a:gridCol>
                <a:gridCol w="2836048">
                  <a:extLst>
                    <a:ext uri="{9D8B030D-6E8A-4147-A177-3AD203B41FA5}">
                      <a16:colId xmlns:a16="http://schemas.microsoft.com/office/drawing/2014/main" val="1703980792"/>
                    </a:ext>
                  </a:extLst>
                </a:gridCol>
              </a:tblGrid>
              <a:tr h="611724">
                <a:tc>
                  <a:txBody>
                    <a:bodyPr/>
                    <a:lstStyle/>
                    <a:p>
                      <a:pPr algn="l" fontAlgn="b"/>
                      <a:endParaRPr lang="lv-LV" sz="1800" b="0" i="0" u="none" strike="noStrike" dirty="0">
                        <a:solidFill>
                          <a:srgbClr val="000000"/>
                        </a:solidFill>
                        <a:effectLst/>
                        <a:latin typeface="Calibri" panose="020F0502020204030204" pitchFamily="34" charset="0"/>
                      </a:endParaRPr>
                    </a:p>
                  </a:txBody>
                  <a:tcPr marL="11822" marR="11822" marT="11822" marB="0" anchor="b">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Pievienotā vērtība, </a:t>
                      </a:r>
                      <a:r>
                        <a:rPr lang="lv-LV" sz="1800" b="1" u="none" strike="noStrike" dirty="0" err="1">
                          <a:solidFill>
                            <a:sysClr val="windowText" lastClr="000000"/>
                          </a:solidFill>
                          <a:effectLst/>
                          <a:latin typeface="Arial" panose="020B0604020202020204" pitchFamily="34" charset="0"/>
                          <a:cs typeface="Arial" panose="020B0604020202020204" pitchFamily="34" charset="0"/>
                        </a:rPr>
                        <a:t>milj.EUR</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Darba vietu skaits</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Pievienotā vērtība uz darba vietu, </a:t>
                      </a:r>
                      <a:r>
                        <a:rPr lang="lv-LV" sz="1800" b="1" u="none" strike="noStrike" dirty="0" err="1">
                          <a:solidFill>
                            <a:sysClr val="windowText" lastClr="000000"/>
                          </a:solidFill>
                          <a:effectLst/>
                          <a:latin typeface="Arial" panose="020B0604020202020204" pitchFamily="34" charset="0"/>
                          <a:cs typeface="Arial" panose="020B0604020202020204" pitchFamily="34" charset="0"/>
                        </a:rPr>
                        <a:t>tūkst.EUR</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extLst>
                  <a:ext uri="{0D108BD9-81ED-4DB2-BD59-A6C34878D82A}">
                    <a16:rowId xmlns:a16="http://schemas.microsoft.com/office/drawing/2014/main" val="1275252861"/>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A</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3.70</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386</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9.58</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2058312663"/>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B</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0.80</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42</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19.04</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2250552241"/>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C</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alpha val="83137"/>
                      </a:schemeClr>
                    </a:solidFill>
                  </a:tcPr>
                </a:tc>
                <a:tc>
                  <a:txBody>
                    <a:bodyPr/>
                    <a:lstStyle/>
                    <a:p>
                      <a:pPr algn="ctr" fontAlgn="b"/>
                      <a:r>
                        <a:rPr lang="lv-LV" sz="1800" b="1" u="none" strike="noStrike" dirty="0">
                          <a:effectLst/>
                          <a:latin typeface="Arial" panose="020B0604020202020204" pitchFamily="34" charset="0"/>
                          <a:cs typeface="Arial" panose="020B0604020202020204" pitchFamily="34" charset="0"/>
                        </a:rPr>
                        <a:t>100.44</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alpha val="83137"/>
                      </a:schemeClr>
                    </a:solidFill>
                  </a:tcPr>
                </a:tc>
                <a:tc>
                  <a:txBody>
                    <a:bodyPr/>
                    <a:lstStyle/>
                    <a:p>
                      <a:pPr algn="ctr" fontAlgn="b"/>
                      <a:r>
                        <a:rPr lang="lv-LV" sz="1800" b="1" u="none" strike="noStrike" dirty="0">
                          <a:effectLst/>
                          <a:latin typeface="Arial" panose="020B0604020202020204" pitchFamily="34" charset="0"/>
                          <a:cs typeface="Arial" panose="020B0604020202020204" pitchFamily="34" charset="0"/>
                        </a:rPr>
                        <a:t>6359</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alpha val="83137"/>
                      </a:schemeClr>
                    </a:solidFill>
                  </a:tcPr>
                </a:tc>
                <a:tc>
                  <a:txBody>
                    <a:bodyPr/>
                    <a:lstStyle/>
                    <a:p>
                      <a:pPr algn="ctr" fontAlgn="b"/>
                      <a:r>
                        <a:rPr lang="lv-LV" sz="1800" b="1" u="none" strike="noStrike" dirty="0">
                          <a:effectLst/>
                          <a:latin typeface="Arial" panose="020B0604020202020204" pitchFamily="34" charset="0"/>
                          <a:cs typeface="Arial" panose="020B0604020202020204" pitchFamily="34" charset="0"/>
                        </a:rPr>
                        <a:t>15.80</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alpha val="83137"/>
                      </a:schemeClr>
                    </a:solidFill>
                  </a:tcPr>
                </a:tc>
                <a:extLst>
                  <a:ext uri="{0D108BD9-81ED-4DB2-BD59-A6C34878D82A}">
                    <a16:rowId xmlns:a16="http://schemas.microsoft.com/office/drawing/2014/main" val="2277395620"/>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D</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48.21</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534</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90.29</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2741549917"/>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E</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7.21</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341</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21.15</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3840295231"/>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F</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24.42</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2037</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11.99</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3004206429"/>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G</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dirty="0">
                          <a:effectLst/>
                          <a:latin typeface="Arial" panose="020B0604020202020204" pitchFamily="34" charset="0"/>
                          <a:cs typeface="Arial" panose="020B0604020202020204" pitchFamily="34" charset="0"/>
                        </a:rPr>
                        <a:t>75.08</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dirty="0">
                          <a:effectLst/>
                          <a:latin typeface="Arial" panose="020B0604020202020204" pitchFamily="34" charset="0"/>
                          <a:cs typeface="Arial" panose="020B0604020202020204" pitchFamily="34" charset="0"/>
                        </a:rPr>
                        <a:t>5127</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dirty="0">
                          <a:effectLst/>
                          <a:latin typeface="Arial" panose="020B0604020202020204" pitchFamily="34" charset="0"/>
                          <a:cs typeface="Arial" panose="020B0604020202020204" pitchFamily="34" charset="0"/>
                        </a:rPr>
                        <a:t>14.64</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extLst>
                  <a:ext uri="{0D108BD9-81ED-4DB2-BD59-A6C34878D82A}">
                    <a16:rowId xmlns:a16="http://schemas.microsoft.com/office/drawing/2014/main" val="242037077"/>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H</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dirty="0">
                          <a:effectLst/>
                          <a:latin typeface="Arial" panose="020B0604020202020204" pitchFamily="34" charset="0"/>
                          <a:cs typeface="Arial" panose="020B0604020202020204" pitchFamily="34" charset="0"/>
                        </a:rPr>
                        <a:t>62.15</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dirty="0">
                          <a:effectLst/>
                          <a:latin typeface="Arial" panose="020B0604020202020204" pitchFamily="34" charset="0"/>
                          <a:cs typeface="Arial" panose="020B0604020202020204" pitchFamily="34" charset="0"/>
                        </a:rPr>
                        <a:t>2919</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dirty="0">
                          <a:effectLst/>
                          <a:latin typeface="Arial" panose="020B0604020202020204" pitchFamily="34" charset="0"/>
                          <a:cs typeface="Arial" panose="020B0604020202020204" pitchFamily="34" charset="0"/>
                        </a:rPr>
                        <a:t>21.29</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extLst>
                  <a:ext uri="{0D108BD9-81ED-4DB2-BD59-A6C34878D82A}">
                    <a16:rowId xmlns:a16="http://schemas.microsoft.com/office/drawing/2014/main" val="4228807298"/>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I</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10.30</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1563</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6.59</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2477317859"/>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J</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20.39</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714</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28.56</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2556851108"/>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K</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0.00</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318</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0.00</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1888442583"/>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L</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13.89</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1110</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12.51</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623237002"/>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M</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27.43</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1407</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19.50</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2581043534"/>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N</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16.27</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1440</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11.30</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1898693990"/>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O</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0.00</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3012</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0.00</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1486216648"/>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P</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1.78</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3543</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0.50</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2230957135"/>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Q</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7.17</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2405</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2.98</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3354537687"/>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R</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9.77</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828</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11.80</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1097958246"/>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S</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3.12</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862</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3.62</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2084506633"/>
                  </a:ext>
                </a:extLst>
              </a:tr>
              <a:tr h="312314">
                <a:tc>
                  <a:txBody>
                    <a:bodyPr/>
                    <a:lstStyle/>
                    <a:p>
                      <a:pPr algn="r" fontAlgn="b"/>
                      <a:r>
                        <a:rPr lang="lv-LV" sz="1800" b="1" u="none" strike="noStrike" dirty="0">
                          <a:effectLst/>
                          <a:latin typeface="Arial" panose="020B0604020202020204" pitchFamily="34" charset="0"/>
                          <a:cs typeface="Arial" panose="020B0604020202020204" pitchFamily="34" charset="0"/>
                        </a:rPr>
                        <a:t>Kopā</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432.16</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a:effectLst/>
                          <a:latin typeface="Arial" panose="020B0604020202020204" pitchFamily="34" charset="0"/>
                          <a:cs typeface="Arial" panose="020B0604020202020204" pitchFamily="34" charset="0"/>
                        </a:rPr>
                        <a:t>34947</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u="none" strike="noStrike" dirty="0">
                          <a:effectLst/>
                          <a:latin typeface="Arial" panose="020B0604020202020204" pitchFamily="34" charset="0"/>
                          <a:cs typeface="Arial" panose="020B0604020202020204" pitchFamily="34" charset="0"/>
                        </a:rPr>
                        <a:t>12.37</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extLst>
                  <a:ext uri="{0D108BD9-81ED-4DB2-BD59-A6C34878D82A}">
                    <a16:rowId xmlns:a16="http://schemas.microsoft.com/office/drawing/2014/main" val="540429767"/>
                  </a:ext>
                </a:extLst>
              </a:tr>
            </a:tbl>
          </a:graphicData>
        </a:graphic>
      </p:graphicFrame>
      <p:sp>
        <p:nvSpPr>
          <p:cNvPr id="4" name="Title 1">
            <a:extLst>
              <a:ext uri="{FF2B5EF4-FFF2-40B4-BE49-F238E27FC236}">
                <a16:creationId xmlns:a16="http://schemas.microsoft.com/office/drawing/2014/main" id="{D5F570A8-A2FC-4FC0-B322-30FFB82D6CB8}"/>
              </a:ext>
            </a:extLst>
          </p:cNvPr>
          <p:cNvSpPr txBox="1">
            <a:spLocks/>
          </p:cNvSpPr>
          <p:nvPr/>
        </p:nvSpPr>
        <p:spPr>
          <a:xfrm>
            <a:off x="140676" y="3853243"/>
            <a:ext cx="3460651" cy="528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C – Apstrādes rūpniecība</a:t>
            </a:r>
          </a:p>
        </p:txBody>
      </p:sp>
      <p:sp>
        <p:nvSpPr>
          <p:cNvPr id="6" name="Title 1">
            <a:extLst>
              <a:ext uri="{FF2B5EF4-FFF2-40B4-BE49-F238E27FC236}">
                <a16:creationId xmlns:a16="http://schemas.microsoft.com/office/drawing/2014/main" id="{C34D7A57-8EBD-4BD5-A228-2906F013B25E}"/>
              </a:ext>
            </a:extLst>
          </p:cNvPr>
          <p:cNvSpPr txBox="1">
            <a:spLocks/>
          </p:cNvSpPr>
          <p:nvPr/>
        </p:nvSpPr>
        <p:spPr>
          <a:xfrm>
            <a:off x="140675" y="4426783"/>
            <a:ext cx="3460652" cy="14731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G – Vairumtirdzniecība un mazumtirdzniecība; automobiļu un motociklu remonts </a:t>
            </a:r>
          </a:p>
        </p:txBody>
      </p:sp>
      <p:sp>
        <p:nvSpPr>
          <p:cNvPr id="10" name="Title 1">
            <a:extLst>
              <a:ext uri="{FF2B5EF4-FFF2-40B4-BE49-F238E27FC236}">
                <a16:creationId xmlns:a16="http://schemas.microsoft.com/office/drawing/2014/main" id="{0C2DC9DF-E643-4445-A742-A71CCD8D403D}"/>
              </a:ext>
            </a:extLst>
          </p:cNvPr>
          <p:cNvSpPr txBox="1">
            <a:spLocks/>
          </p:cNvSpPr>
          <p:nvPr/>
        </p:nvSpPr>
        <p:spPr>
          <a:xfrm>
            <a:off x="140676" y="5899948"/>
            <a:ext cx="3460652" cy="9128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H – Transports un uzglabāšana</a:t>
            </a:r>
          </a:p>
        </p:txBody>
      </p:sp>
      <p:sp>
        <p:nvSpPr>
          <p:cNvPr id="11" name="Title 1">
            <a:extLst>
              <a:ext uri="{FF2B5EF4-FFF2-40B4-BE49-F238E27FC236}">
                <a16:creationId xmlns:a16="http://schemas.microsoft.com/office/drawing/2014/main" id="{87FE2B79-FC8E-4108-822A-B5D67D321C31}"/>
              </a:ext>
            </a:extLst>
          </p:cNvPr>
          <p:cNvSpPr txBox="1">
            <a:spLocks/>
          </p:cNvSpPr>
          <p:nvPr/>
        </p:nvSpPr>
        <p:spPr>
          <a:xfrm>
            <a:off x="301619" y="123806"/>
            <a:ext cx="2033619" cy="7794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a:t>Liepāja</a:t>
            </a:r>
            <a:endParaRPr lang="lv-LV" b="1" dirty="0"/>
          </a:p>
        </p:txBody>
      </p:sp>
    </p:spTree>
    <p:extLst>
      <p:ext uri="{BB962C8B-B14F-4D97-AF65-F5344CB8AC3E}">
        <p14:creationId xmlns:p14="http://schemas.microsoft.com/office/powerpoint/2010/main" val="3831424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6D72-445A-4D8B-90F2-CDC2582EC8E8}"/>
              </a:ext>
            </a:extLst>
          </p:cNvPr>
          <p:cNvSpPr>
            <a:spLocks noGrp="1"/>
          </p:cNvSpPr>
          <p:nvPr>
            <p:ph type="title"/>
          </p:nvPr>
        </p:nvSpPr>
        <p:spPr>
          <a:xfrm>
            <a:off x="315686" y="132896"/>
            <a:ext cx="4125686" cy="779463"/>
          </a:xfrm>
        </p:spPr>
        <p:txBody>
          <a:bodyPr/>
          <a:lstStyle/>
          <a:p>
            <a:r>
              <a:rPr lang="lv-LV" b="1" dirty="0"/>
              <a:t>Ventspils novads</a:t>
            </a:r>
          </a:p>
        </p:txBody>
      </p:sp>
      <p:sp>
        <p:nvSpPr>
          <p:cNvPr id="3" name="Content Placeholder 2">
            <a:extLst>
              <a:ext uri="{FF2B5EF4-FFF2-40B4-BE49-F238E27FC236}">
                <a16:creationId xmlns:a16="http://schemas.microsoft.com/office/drawing/2014/main" id="{5B5938CD-8B50-48BC-B682-BCAF586214DA}"/>
              </a:ext>
            </a:extLst>
          </p:cNvPr>
          <p:cNvSpPr>
            <a:spLocks noGrp="1"/>
          </p:cNvSpPr>
          <p:nvPr>
            <p:ph idx="1"/>
          </p:nvPr>
        </p:nvSpPr>
        <p:spPr>
          <a:xfrm>
            <a:off x="315686" y="1554840"/>
            <a:ext cx="4125686" cy="2651400"/>
          </a:xfrm>
        </p:spPr>
        <p:txBody>
          <a:bodyPr>
            <a:normAutofit/>
          </a:bodyPr>
          <a:lstStyle/>
          <a:p>
            <a:pPr algn="just"/>
            <a:r>
              <a:rPr lang="lv-LV" dirty="0"/>
              <a:t>Lauksaimniecība;</a:t>
            </a:r>
          </a:p>
          <a:p>
            <a:pPr algn="just"/>
            <a:r>
              <a:rPr lang="lv-LV" dirty="0"/>
              <a:t>Mežsaimniecība;</a:t>
            </a:r>
          </a:p>
          <a:p>
            <a:pPr algn="just"/>
            <a:r>
              <a:rPr lang="lv-LV" dirty="0"/>
              <a:t>Ieguves rūpniecība;</a:t>
            </a:r>
          </a:p>
          <a:p>
            <a:pPr algn="just"/>
            <a:r>
              <a:rPr lang="lv-LV" dirty="0"/>
              <a:t>Atjaunojamā enerģija;</a:t>
            </a:r>
          </a:p>
          <a:p>
            <a:pPr algn="just"/>
            <a:r>
              <a:rPr lang="lv-LV" dirty="0"/>
              <a:t>Tūrisms un rekreācija;</a:t>
            </a:r>
          </a:p>
        </p:txBody>
      </p:sp>
      <p:pic>
        <p:nvPicPr>
          <p:cNvPr id="5" name="Picture 4" descr="A picture containing tableware, plate, dishware&#10;&#10;Description automatically generated">
            <a:extLst>
              <a:ext uri="{FF2B5EF4-FFF2-40B4-BE49-F238E27FC236}">
                <a16:creationId xmlns:a16="http://schemas.microsoft.com/office/drawing/2014/main" id="{0A99ABE4-4859-41DD-B63D-162F9B575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71029"/>
            <a:ext cx="986971" cy="986971"/>
          </a:xfrm>
          <a:prstGeom prst="rect">
            <a:avLst/>
          </a:prstGeom>
        </p:spPr>
      </p:pic>
      <p:sp>
        <p:nvSpPr>
          <p:cNvPr id="4" name="Slide Number Placeholder 3">
            <a:extLst>
              <a:ext uri="{FF2B5EF4-FFF2-40B4-BE49-F238E27FC236}">
                <a16:creationId xmlns:a16="http://schemas.microsoft.com/office/drawing/2014/main" id="{4EA33458-2FA3-4289-A598-20D408DBC3AC}"/>
              </a:ext>
            </a:extLst>
          </p:cNvPr>
          <p:cNvSpPr>
            <a:spLocks noGrp="1"/>
          </p:cNvSpPr>
          <p:nvPr>
            <p:ph type="sldNum" sz="quarter" idx="12"/>
          </p:nvPr>
        </p:nvSpPr>
        <p:spPr/>
        <p:txBody>
          <a:bodyPr/>
          <a:lstStyle/>
          <a:p>
            <a:fld id="{C3DEE456-327C-4234-B28A-963C3399B45E}" type="slidenum">
              <a:rPr lang="lv-LV" smtClean="0"/>
              <a:t>13</a:t>
            </a:fld>
            <a:endParaRPr lang="lv-LV"/>
          </a:p>
        </p:txBody>
      </p:sp>
      <p:grpSp>
        <p:nvGrpSpPr>
          <p:cNvPr id="10" name="Group 9">
            <a:extLst>
              <a:ext uri="{FF2B5EF4-FFF2-40B4-BE49-F238E27FC236}">
                <a16:creationId xmlns:a16="http://schemas.microsoft.com/office/drawing/2014/main" id="{54288BE3-6D94-4A77-88DB-7F6ADFF9D949}"/>
              </a:ext>
            </a:extLst>
          </p:cNvPr>
          <p:cNvGrpSpPr/>
          <p:nvPr/>
        </p:nvGrpSpPr>
        <p:grpSpPr>
          <a:xfrm>
            <a:off x="4300380" y="0"/>
            <a:ext cx="7891621" cy="6858000"/>
            <a:chOff x="4300380" y="0"/>
            <a:chExt cx="7891621" cy="6858000"/>
          </a:xfrm>
        </p:grpSpPr>
        <p:pic>
          <p:nvPicPr>
            <p:cNvPr id="8" name="Picture 7" descr="Map&#10;&#10;Description automatically generated">
              <a:extLst>
                <a:ext uri="{FF2B5EF4-FFF2-40B4-BE49-F238E27FC236}">
                  <a16:creationId xmlns:a16="http://schemas.microsoft.com/office/drawing/2014/main" id="{1B5D07D9-092F-4190-9442-A470F1F4053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6734" r="6734" b="8365"/>
            <a:stretch/>
          </p:blipFill>
          <p:spPr>
            <a:xfrm>
              <a:off x="5697413" y="0"/>
              <a:ext cx="6494588" cy="6858000"/>
            </a:xfrm>
            <a:prstGeom prst="rect">
              <a:avLst/>
            </a:prstGeom>
          </p:spPr>
        </p:pic>
        <p:pic>
          <p:nvPicPr>
            <p:cNvPr id="9" name="Picture 8" descr="A picture containing background pattern&#10;&#10;Description automatically generated">
              <a:extLst>
                <a:ext uri="{FF2B5EF4-FFF2-40B4-BE49-F238E27FC236}">
                  <a16:creationId xmlns:a16="http://schemas.microsoft.com/office/drawing/2014/main" id="{3DBC3DBC-2625-4363-B9CE-3E7AEA25A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300380" y="0"/>
              <a:ext cx="5126919" cy="6858000"/>
            </a:xfrm>
            <a:prstGeom prst="rect">
              <a:avLst/>
            </a:prstGeom>
          </p:spPr>
        </p:pic>
      </p:grpSp>
    </p:spTree>
    <p:extLst>
      <p:ext uri="{BB962C8B-B14F-4D97-AF65-F5344CB8AC3E}">
        <p14:creationId xmlns:p14="http://schemas.microsoft.com/office/powerpoint/2010/main" val="125450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5E9FE96-BF34-455C-81B2-2412BE227091}"/>
              </a:ext>
            </a:extLst>
          </p:cNvPr>
          <p:cNvGrpSpPr/>
          <p:nvPr/>
        </p:nvGrpSpPr>
        <p:grpSpPr>
          <a:xfrm>
            <a:off x="4722411" y="-154"/>
            <a:ext cx="7469590" cy="6858154"/>
            <a:chOff x="4722411" y="-154"/>
            <a:chExt cx="7469590" cy="6858154"/>
          </a:xfrm>
        </p:grpSpPr>
        <p:pic>
          <p:nvPicPr>
            <p:cNvPr id="4" name="Picture 3" descr="Map&#10;&#10;Description automatically generated">
              <a:extLst>
                <a:ext uri="{FF2B5EF4-FFF2-40B4-BE49-F238E27FC236}">
                  <a16:creationId xmlns:a16="http://schemas.microsoft.com/office/drawing/2014/main" id="{FDDB9CF4-BCB6-40D4-918F-E2B92B635816}"/>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6734" r="6734" b="8365"/>
            <a:stretch/>
          </p:blipFill>
          <p:spPr>
            <a:xfrm>
              <a:off x="5697413" y="0"/>
              <a:ext cx="6494588" cy="6858000"/>
            </a:xfrm>
            <a:prstGeom prst="rect">
              <a:avLst/>
            </a:prstGeom>
          </p:spPr>
        </p:pic>
        <p:pic>
          <p:nvPicPr>
            <p:cNvPr id="12" name="Picture 11" descr="A picture containing background pattern&#10;&#10;Description automatically generated">
              <a:extLst>
                <a:ext uri="{FF2B5EF4-FFF2-40B4-BE49-F238E27FC236}">
                  <a16:creationId xmlns:a16="http://schemas.microsoft.com/office/drawing/2014/main" id="{C60983E2-186E-4B8F-9963-022233C39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722411" y="-154"/>
              <a:ext cx="5126919" cy="6858000"/>
            </a:xfrm>
            <a:prstGeom prst="rect">
              <a:avLst/>
            </a:prstGeom>
          </p:spPr>
        </p:pic>
      </p:grpSp>
      <p:sp>
        <p:nvSpPr>
          <p:cNvPr id="2" name="Title 1">
            <a:extLst>
              <a:ext uri="{FF2B5EF4-FFF2-40B4-BE49-F238E27FC236}">
                <a16:creationId xmlns:a16="http://schemas.microsoft.com/office/drawing/2014/main" id="{AB2E6D72-445A-4D8B-90F2-CDC2582EC8E8}"/>
              </a:ext>
            </a:extLst>
          </p:cNvPr>
          <p:cNvSpPr>
            <a:spLocks noGrp="1"/>
          </p:cNvSpPr>
          <p:nvPr>
            <p:ph type="title"/>
          </p:nvPr>
        </p:nvSpPr>
        <p:spPr>
          <a:xfrm>
            <a:off x="315686" y="132896"/>
            <a:ext cx="4125686" cy="779463"/>
          </a:xfrm>
        </p:spPr>
        <p:txBody>
          <a:bodyPr/>
          <a:lstStyle/>
          <a:p>
            <a:r>
              <a:rPr lang="lv-LV" b="1" dirty="0"/>
              <a:t>Ventspils novads</a:t>
            </a:r>
          </a:p>
        </p:txBody>
      </p:sp>
      <p:sp>
        <p:nvSpPr>
          <p:cNvPr id="3" name="Content Placeholder 2">
            <a:extLst>
              <a:ext uri="{FF2B5EF4-FFF2-40B4-BE49-F238E27FC236}">
                <a16:creationId xmlns:a16="http://schemas.microsoft.com/office/drawing/2014/main" id="{5B5938CD-8B50-48BC-B682-BCAF586214DA}"/>
              </a:ext>
            </a:extLst>
          </p:cNvPr>
          <p:cNvSpPr>
            <a:spLocks noGrp="1"/>
          </p:cNvSpPr>
          <p:nvPr>
            <p:ph idx="1"/>
          </p:nvPr>
        </p:nvSpPr>
        <p:spPr>
          <a:xfrm>
            <a:off x="493482" y="3379223"/>
            <a:ext cx="5203930" cy="2754459"/>
          </a:xfrm>
        </p:spPr>
        <p:txBody>
          <a:bodyPr>
            <a:normAutofit lnSpcReduction="10000"/>
          </a:bodyPr>
          <a:lstStyle/>
          <a:p>
            <a:pPr marL="0" indent="0" algn="just">
              <a:buNone/>
            </a:pPr>
            <a:r>
              <a:rPr lang="lv-LV" sz="2400" dirty="0"/>
              <a:t>E-1 Pilsētas sasniedzamības uzlabošana un integrācija TEN-T;</a:t>
            </a:r>
          </a:p>
          <a:p>
            <a:pPr marL="0" indent="0" algn="just">
              <a:buNone/>
            </a:pPr>
            <a:r>
              <a:rPr lang="lv-LV" sz="2400" dirty="0"/>
              <a:t>E-2 Ventspils brīvostas stiprināšana un ar ostas darbību saistītu uzņēmumu attīstība;</a:t>
            </a:r>
          </a:p>
          <a:p>
            <a:pPr marL="0" indent="0" algn="just">
              <a:buNone/>
            </a:pPr>
            <a:r>
              <a:rPr lang="lv-LV" sz="2400" dirty="0"/>
              <a:t>E-3 Ražošanas attīstība pilsētā;</a:t>
            </a:r>
          </a:p>
          <a:p>
            <a:pPr marL="0" indent="0" algn="just">
              <a:buNone/>
            </a:pPr>
            <a:r>
              <a:rPr lang="lv-LV" sz="2400" dirty="0"/>
              <a:t>E-4 Mazā un mikro biznesa attīstība</a:t>
            </a:r>
          </a:p>
        </p:txBody>
      </p:sp>
      <p:pic>
        <p:nvPicPr>
          <p:cNvPr id="5" name="Picture 4" descr="A picture containing tableware, plate, dishware&#10;&#10;Description automatically generated">
            <a:extLst>
              <a:ext uri="{FF2B5EF4-FFF2-40B4-BE49-F238E27FC236}">
                <a16:creationId xmlns:a16="http://schemas.microsoft.com/office/drawing/2014/main" id="{0A99ABE4-4859-41DD-B63D-162F9B575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71029"/>
            <a:ext cx="986971" cy="986971"/>
          </a:xfrm>
          <a:prstGeom prst="rect">
            <a:avLst/>
          </a:prstGeom>
        </p:spPr>
      </p:pic>
      <p:sp>
        <p:nvSpPr>
          <p:cNvPr id="6" name="Content Placeholder 2">
            <a:extLst>
              <a:ext uri="{FF2B5EF4-FFF2-40B4-BE49-F238E27FC236}">
                <a16:creationId xmlns:a16="http://schemas.microsoft.com/office/drawing/2014/main" id="{DFC6BDA9-0E40-430C-A0D8-69FF4BE08C5D}"/>
              </a:ext>
            </a:extLst>
          </p:cNvPr>
          <p:cNvSpPr txBox="1">
            <a:spLocks/>
          </p:cNvSpPr>
          <p:nvPr/>
        </p:nvSpPr>
        <p:spPr>
          <a:xfrm>
            <a:off x="493485" y="1144081"/>
            <a:ext cx="7187476" cy="1609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lv-LV" dirty="0"/>
              <a:t>VTP3: Labvēlīga vide uzņēmējdarbības attīstībai.</a:t>
            </a:r>
          </a:p>
          <a:p>
            <a:pPr marL="0" indent="0" algn="just">
              <a:buFont typeface="Arial" panose="020B0604020202020204" pitchFamily="34" charset="0"/>
              <a:buNone/>
            </a:pPr>
            <a:r>
              <a:rPr lang="lv-LV" dirty="0"/>
              <a:t>RV12: Uzņēmējdarbība</a:t>
            </a:r>
          </a:p>
          <a:p>
            <a:pPr marL="0" indent="0" algn="just">
              <a:buFont typeface="Arial" panose="020B0604020202020204" pitchFamily="34" charset="0"/>
              <a:buNone/>
            </a:pPr>
            <a:r>
              <a:rPr lang="lv-LV" dirty="0"/>
              <a:t>RV13: Tūrisms</a:t>
            </a:r>
          </a:p>
        </p:txBody>
      </p:sp>
      <p:sp>
        <p:nvSpPr>
          <p:cNvPr id="8" name="Content Placeholder 2">
            <a:extLst>
              <a:ext uri="{FF2B5EF4-FFF2-40B4-BE49-F238E27FC236}">
                <a16:creationId xmlns:a16="http://schemas.microsoft.com/office/drawing/2014/main" id="{62CEF782-515C-4763-97AF-2A032ABB26BC}"/>
              </a:ext>
            </a:extLst>
          </p:cNvPr>
          <p:cNvSpPr txBox="1">
            <a:spLocks/>
          </p:cNvSpPr>
          <p:nvPr/>
        </p:nvSpPr>
        <p:spPr>
          <a:xfrm>
            <a:off x="6494590" y="3379223"/>
            <a:ext cx="5203930" cy="30920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lv-LV" sz="2400" dirty="0"/>
              <a:t>E-5 Izglītības, zinātnes, pētniecības un biznesa sadarbība, zinātņu ietilpīgu uzņēmumu attīstība;</a:t>
            </a:r>
          </a:p>
          <a:p>
            <a:pPr marL="0" indent="0" algn="just">
              <a:buFont typeface="Arial" panose="020B0604020202020204" pitchFamily="34" charset="0"/>
              <a:buNone/>
            </a:pPr>
            <a:r>
              <a:rPr lang="lv-LV" sz="2400" dirty="0"/>
              <a:t>E-6 IKT nozares attīstība;</a:t>
            </a:r>
          </a:p>
          <a:p>
            <a:pPr marL="0" indent="0" algn="just">
              <a:buFont typeface="Arial" panose="020B0604020202020204" pitchFamily="34" charset="0"/>
              <a:buNone/>
            </a:pPr>
            <a:r>
              <a:rPr lang="lv-LV" sz="2400" dirty="0"/>
              <a:t>E-7 Tūrisma attīstība</a:t>
            </a:r>
          </a:p>
        </p:txBody>
      </p:sp>
      <p:sp>
        <p:nvSpPr>
          <p:cNvPr id="9" name="TextBox 8">
            <a:extLst>
              <a:ext uri="{FF2B5EF4-FFF2-40B4-BE49-F238E27FC236}">
                <a16:creationId xmlns:a16="http://schemas.microsoft.com/office/drawing/2014/main" id="{9081D841-0101-4656-918C-7087527BAE9D}"/>
              </a:ext>
            </a:extLst>
          </p:cNvPr>
          <p:cNvSpPr txBox="1"/>
          <p:nvPr/>
        </p:nvSpPr>
        <p:spPr>
          <a:xfrm>
            <a:off x="3926645" y="2753355"/>
            <a:ext cx="4338709" cy="461665"/>
          </a:xfrm>
          <a:prstGeom prst="rect">
            <a:avLst/>
          </a:prstGeom>
          <a:noFill/>
        </p:spPr>
        <p:txBody>
          <a:bodyPr wrap="square">
            <a:spAutoFit/>
          </a:bodyPr>
          <a:lstStyle/>
          <a:p>
            <a:pPr marL="0" indent="0" algn="just">
              <a:buNone/>
            </a:pPr>
            <a:r>
              <a:rPr lang="lv-LV" sz="2400" b="1" dirty="0"/>
              <a:t>Ventspils pilsēta. Ekonomika (E).</a:t>
            </a:r>
          </a:p>
        </p:txBody>
      </p:sp>
      <p:sp>
        <p:nvSpPr>
          <p:cNvPr id="7" name="Slide Number Placeholder 6">
            <a:extLst>
              <a:ext uri="{FF2B5EF4-FFF2-40B4-BE49-F238E27FC236}">
                <a16:creationId xmlns:a16="http://schemas.microsoft.com/office/drawing/2014/main" id="{7D20D0CB-D9C4-4B88-9B2C-301BF7051A34}"/>
              </a:ext>
            </a:extLst>
          </p:cNvPr>
          <p:cNvSpPr>
            <a:spLocks noGrp="1"/>
          </p:cNvSpPr>
          <p:nvPr>
            <p:ph type="sldNum" sz="quarter" idx="12"/>
          </p:nvPr>
        </p:nvSpPr>
        <p:spPr/>
        <p:txBody>
          <a:bodyPr/>
          <a:lstStyle/>
          <a:p>
            <a:fld id="{C3DEE456-327C-4234-B28A-963C3399B45E}" type="slidenum">
              <a:rPr lang="lv-LV" smtClean="0"/>
              <a:t>14</a:t>
            </a:fld>
            <a:endParaRPr lang="lv-LV"/>
          </a:p>
        </p:txBody>
      </p:sp>
    </p:spTree>
    <p:extLst>
      <p:ext uri="{BB962C8B-B14F-4D97-AF65-F5344CB8AC3E}">
        <p14:creationId xmlns:p14="http://schemas.microsoft.com/office/powerpoint/2010/main" val="2788709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2D4ACB-DB95-46D8-884D-9D81DA6F030A}"/>
              </a:ext>
            </a:extLst>
          </p:cNvPr>
          <p:cNvSpPr>
            <a:spLocks noGrp="1"/>
          </p:cNvSpPr>
          <p:nvPr>
            <p:ph type="sldNum" sz="quarter" idx="12"/>
          </p:nvPr>
        </p:nvSpPr>
        <p:spPr>
          <a:xfrm>
            <a:off x="8610600" y="6356350"/>
            <a:ext cx="2743200" cy="365125"/>
          </a:xfrm>
        </p:spPr>
        <p:txBody>
          <a:bodyPr>
            <a:normAutofit/>
          </a:bodyPr>
          <a:lstStyle/>
          <a:p>
            <a:pPr>
              <a:spcAft>
                <a:spcPts val="600"/>
              </a:spcAft>
            </a:pPr>
            <a:fld id="{C3DEE456-327C-4234-B28A-963C3399B45E}" type="slidenum">
              <a:rPr lang="lv-LV" smtClean="0"/>
              <a:pPr>
                <a:spcAft>
                  <a:spcPts val="600"/>
                </a:spcAft>
              </a:pPr>
              <a:t>15</a:t>
            </a:fld>
            <a:endParaRPr lang="lv-LV"/>
          </a:p>
        </p:txBody>
      </p:sp>
      <p:graphicFrame>
        <p:nvGraphicFramePr>
          <p:cNvPr id="3" name="Table 2">
            <a:extLst>
              <a:ext uri="{FF2B5EF4-FFF2-40B4-BE49-F238E27FC236}">
                <a16:creationId xmlns:a16="http://schemas.microsoft.com/office/drawing/2014/main" id="{7F637F77-51AA-4F6E-BEB3-B29AD2D3B2C3}"/>
              </a:ext>
            </a:extLst>
          </p:cNvPr>
          <p:cNvGraphicFramePr>
            <a:graphicFrameLocks noGrp="1"/>
          </p:cNvGraphicFramePr>
          <p:nvPr>
            <p:extLst>
              <p:ext uri="{D42A27DB-BD31-4B8C-83A1-F6EECF244321}">
                <p14:modId xmlns:p14="http://schemas.microsoft.com/office/powerpoint/2010/main" val="1487815916"/>
              </p:ext>
            </p:extLst>
          </p:nvPr>
        </p:nvGraphicFramePr>
        <p:xfrm>
          <a:off x="3601329" y="0"/>
          <a:ext cx="8590672" cy="6858004"/>
        </p:xfrm>
        <a:graphic>
          <a:graphicData uri="http://schemas.openxmlformats.org/drawingml/2006/table">
            <a:tbl>
              <a:tblPr firstRow="1" bandRow="1">
                <a:tableStyleId>{5940675A-B579-460E-94D1-54222C63F5DA}</a:tableStyleId>
              </a:tblPr>
              <a:tblGrid>
                <a:gridCol w="667606">
                  <a:extLst>
                    <a:ext uri="{9D8B030D-6E8A-4147-A177-3AD203B41FA5}">
                      <a16:colId xmlns:a16="http://schemas.microsoft.com/office/drawing/2014/main" val="3351016846"/>
                    </a:ext>
                  </a:extLst>
                </a:gridCol>
                <a:gridCol w="2695751">
                  <a:extLst>
                    <a:ext uri="{9D8B030D-6E8A-4147-A177-3AD203B41FA5}">
                      <a16:colId xmlns:a16="http://schemas.microsoft.com/office/drawing/2014/main" val="3977251671"/>
                    </a:ext>
                  </a:extLst>
                </a:gridCol>
                <a:gridCol w="2391267">
                  <a:extLst>
                    <a:ext uri="{9D8B030D-6E8A-4147-A177-3AD203B41FA5}">
                      <a16:colId xmlns:a16="http://schemas.microsoft.com/office/drawing/2014/main" val="1095363779"/>
                    </a:ext>
                  </a:extLst>
                </a:gridCol>
                <a:gridCol w="2836048">
                  <a:extLst>
                    <a:ext uri="{9D8B030D-6E8A-4147-A177-3AD203B41FA5}">
                      <a16:colId xmlns:a16="http://schemas.microsoft.com/office/drawing/2014/main" val="1703980792"/>
                    </a:ext>
                  </a:extLst>
                </a:gridCol>
              </a:tblGrid>
              <a:tr h="611724">
                <a:tc>
                  <a:txBody>
                    <a:bodyPr/>
                    <a:lstStyle/>
                    <a:p>
                      <a:pPr algn="l" fontAlgn="b"/>
                      <a:endParaRPr lang="lv-LV" sz="1800" b="0" i="0" u="none" strike="noStrike" dirty="0">
                        <a:solidFill>
                          <a:srgbClr val="000000"/>
                        </a:solidFill>
                        <a:effectLst/>
                        <a:latin typeface="Calibri" panose="020F0502020204030204" pitchFamily="34" charset="0"/>
                      </a:endParaRPr>
                    </a:p>
                  </a:txBody>
                  <a:tcPr marL="11822" marR="11822" marT="11822" marB="0" anchor="b">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Pievienotā vērtība, </a:t>
                      </a:r>
                      <a:r>
                        <a:rPr lang="lv-LV" sz="1800" b="1" u="none" strike="noStrike" dirty="0" err="1">
                          <a:solidFill>
                            <a:sysClr val="windowText" lastClr="000000"/>
                          </a:solidFill>
                          <a:effectLst/>
                          <a:latin typeface="Arial" panose="020B0604020202020204" pitchFamily="34" charset="0"/>
                          <a:cs typeface="Arial" panose="020B0604020202020204" pitchFamily="34" charset="0"/>
                        </a:rPr>
                        <a:t>milj.EUR</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Darba vietu skaits</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Pievienotā vērtība uz darba vietu, </a:t>
                      </a:r>
                      <a:r>
                        <a:rPr lang="lv-LV" sz="1800" b="1" u="none" strike="noStrike" dirty="0" err="1">
                          <a:solidFill>
                            <a:sysClr val="windowText" lastClr="000000"/>
                          </a:solidFill>
                          <a:effectLst/>
                          <a:latin typeface="Arial" panose="020B0604020202020204" pitchFamily="34" charset="0"/>
                          <a:cs typeface="Arial" panose="020B0604020202020204" pitchFamily="34" charset="0"/>
                        </a:rPr>
                        <a:t>tūkst.EUR</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extLst>
                  <a:ext uri="{0D108BD9-81ED-4DB2-BD59-A6C34878D82A}">
                    <a16:rowId xmlns:a16="http://schemas.microsoft.com/office/drawing/2014/main" val="1275252861"/>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A</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8.51</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887</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9.59</a:t>
                      </a:r>
                    </a:p>
                  </a:txBody>
                  <a:tcPr marL="9525" marR="9525" marT="9525" marB="0" anchor="b">
                    <a:solidFill>
                      <a:schemeClr val="accent5">
                        <a:lumMod val="60000"/>
                        <a:lumOff val="40000"/>
                      </a:schemeClr>
                    </a:solidFill>
                  </a:tcPr>
                </a:tc>
                <a:extLst>
                  <a:ext uri="{0D108BD9-81ED-4DB2-BD59-A6C34878D82A}">
                    <a16:rowId xmlns:a16="http://schemas.microsoft.com/office/drawing/2014/main" val="2058312663"/>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B</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0.86</a:t>
                      </a:r>
                    </a:p>
                  </a:txBody>
                  <a:tcPr marL="9525" marR="9525" marT="9525"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37</a:t>
                      </a:r>
                    </a:p>
                  </a:txBody>
                  <a:tcPr marL="9525" marR="9525" marT="9525"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23.18</a:t>
                      </a:r>
                    </a:p>
                  </a:txBody>
                  <a:tcPr marL="9525" marR="9525" marT="9525" marB="0" anchor="b">
                    <a:solidFill>
                      <a:schemeClr val="bg1"/>
                    </a:solidFill>
                  </a:tcPr>
                </a:tc>
                <a:extLst>
                  <a:ext uri="{0D108BD9-81ED-4DB2-BD59-A6C34878D82A}">
                    <a16:rowId xmlns:a16="http://schemas.microsoft.com/office/drawing/2014/main" val="2250552241"/>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C</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24.77</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994</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24.92</a:t>
                      </a:r>
                    </a:p>
                  </a:txBody>
                  <a:tcPr marL="9525" marR="9525" marT="9525" marB="0" anchor="b">
                    <a:solidFill>
                      <a:schemeClr val="accent5">
                        <a:lumMod val="60000"/>
                        <a:lumOff val="40000"/>
                      </a:schemeClr>
                    </a:solidFill>
                  </a:tcPr>
                </a:tc>
                <a:extLst>
                  <a:ext uri="{0D108BD9-81ED-4DB2-BD59-A6C34878D82A}">
                    <a16:rowId xmlns:a16="http://schemas.microsoft.com/office/drawing/2014/main" val="2277395620"/>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D</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1.53</a:t>
                      </a:r>
                    </a:p>
                  </a:txBody>
                  <a:tcPr marL="9525" marR="9525" marT="9525"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17</a:t>
                      </a:r>
                    </a:p>
                  </a:txBody>
                  <a:tcPr marL="9525" marR="9525" marT="9525"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89.89</a:t>
                      </a:r>
                    </a:p>
                  </a:txBody>
                  <a:tcPr marL="9525" marR="9525" marT="9525" marB="0" anchor="b">
                    <a:solidFill>
                      <a:schemeClr val="bg1"/>
                    </a:solidFill>
                  </a:tcPr>
                </a:tc>
                <a:extLst>
                  <a:ext uri="{0D108BD9-81ED-4DB2-BD59-A6C34878D82A}">
                    <a16:rowId xmlns:a16="http://schemas.microsoft.com/office/drawing/2014/main" val="2741549917"/>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E</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1.19</a:t>
                      </a:r>
                    </a:p>
                  </a:txBody>
                  <a:tcPr marL="9525" marR="9525" marT="9525"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69</a:t>
                      </a:r>
                    </a:p>
                  </a:txBody>
                  <a:tcPr marL="9525" marR="9525" marT="9525" marB="0" anchor="b">
                    <a:solidFill>
                      <a:schemeClr val="bg1"/>
                    </a:solid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17.29</a:t>
                      </a:r>
                    </a:p>
                  </a:txBody>
                  <a:tcPr marL="9525" marR="9525" marT="9525" marB="0" anchor="b">
                    <a:solidFill>
                      <a:schemeClr val="bg1"/>
                    </a:solidFill>
                  </a:tcPr>
                </a:tc>
                <a:extLst>
                  <a:ext uri="{0D108BD9-81ED-4DB2-BD59-A6C34878D82A}">
                    <a16:rowId xmlns:a16="http://schemas.microsoft.com/office/drawing/2014/main" val="3840295231"/>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F</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bg1"/>
                    </a:solid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4.10</a:t>
                      </a:r>
                    </a:p>
                  </a:txBody>
                  <a:tcPr marL="9525" marR="9525" marT="9525"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236</a:t>
                      </a:r>
                    </a:p>
                  </a:txBody>
                  <a:tcPr marL="9525" marR="9525" marT="9525" marB="0" anchor="b">
                    <a:solidFill>
                      <a:schemeClr val="bg1"/>
                    </a:solid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17.37</a:t>
                      </a:r>
                    </a:p>
                  </a:txBody>
                  <a:tcPr marL="9525" marR="9525" marT="9525" marB="0" anchor="b">
                    <a:solidFill>
                      <a:schemeClr val="bg1"/>
                    </a:solidFill>
                  </a:tcPr>
                </a:tc>
                <a:extLst>
                  <a:ext uri="{0D108BD9-81ED-4DB2-BD59-A6C34878D82A}">
                    <a16:rowId xmlns:a16="http://schemas.microsoft.com/office/drawing/2014/main" val="3004206429"/>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G</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5.15</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251</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20.52</a:t>
                      </a:r>
                    </a:p>
                  </a:txBody>
                  <a:tcPr marL="9525" marR="9525" marT="9525" marB="0" anchor="b">
                    <a:solidFill>
                      <a:schemeClr val="accent5">
                        <a:lumMod val="60000"/>
                        <a:lumOff val="40000"/>
                      </a:schemeClr>
                    </a:solidFill>
                  </a:tcPr>
                </a:tc>
                <a:extLst>
                  <a:ext uri="{0D108BD9-81ED-4DB2-BD59-A6C34878D82A}">
                    <a16:rowId xmlns:a16="http://schemas.microsoft.com/office/drawing/2014/main" val="242037077"/>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H</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5.43</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331</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16.40</a:t>
                      </a:r>
                    </a:p>
                  </a:txBody>
                  <a:tcPr marL="9525" marR="9525" marT="9525" marB="0" anchor="b">
                    <a:solidFill>
                      <a:schemeClr val="accent5">
                        <a:lumMod val="60000"/>
                        <a:lumOff val="40000"/>
                      </a:schemeClr>
                    </a:solidFill>
                  </a:tcPr>
                </a:tc>
                <a:extLst>
                  <a:ext uri="{0D108BD9-81ED-4DB2-BD59-A6C34878D82A}">
                    <a16:rowId xmlns:a16="http://schemas.microsoft.com/office/drawing/2014/main" val="4228807298"/>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I</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0.72</a:t>
                      </a:r>
                    </a:p>
                  </a:txBody>
                  <a:tcPr marL="9525" marR="9525" marT="9525"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108</a:t>
                      </a:r>
                    </a:p>
                  </a:txBody>
                  <a:tcPr marL="9525" marR="9525" marT="9525"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6.70</a:t>
                      </a:r>
                    </a:p>
                  </a:txBody>
                  <a:tcPr marL="9525" marR="9525" marT="9525" marB="0" anchor="b">
                    <a:solidFill>
                      <a:schemeClr val="bg1"/>
                    </a:solidFill>
                  </a:tcPr>
                </a:tc>
                <a:extLst>
                  <a:ext uri="{0D108BD9-81ED-4DB2-BD59-A6C34878D82A}">
                    <a16:rowId xmlns:a16="http://schemas.microsoft.com/office/drawing/2014/main" val="2477317859"/>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J</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bg1"/>
                    </a:solid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0.16</a:t>
                      </a:r>
                    </a:p>
                  </a:txBody>
                  <a:tcPr marL="9525" marR="9525" marT="9525"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14</a:t>
                      </a:r>
                    </a:p>
                  </a:txBody>
                  <a:tcPr marL="9525" marR="9525" marT="9525"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11.57</a:t>
                      </a:r>
                    </a:p>
                  </a:txBody>
                  <a:tcPr marL="9525" marR="9525" marT="9525" marB="0" anchor="b">
                    <a:solidFill>
                      <a:schemeClr val="bg1"/>
                    </a:solidFill>
                  </a:tcPr>
                </a:tc>
                <a:extLst>
                  <a:ext uri="{0D108BD9-81ED-4DB2-BD59-A6C34878D82A}">
                    <a16:rowId xmlns:a16="http://schemas.microsoft.com/office/drawing/2014/main" val="2556851108"/>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K</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bg1"/>
                    </a:solid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solidFill>
                      <a:schemeClr val="bg1"/>
                    </a:solid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6</a:t>
                      </a:r>
                    </a:p>
                  </a:txBody>
                  <a:tcPr marL="9525" marR="9525" marT="9525"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solidFill>
                      <a:schemeClr val="bg1"/>
                    </a:solidFill>
                  </a:tcPr>
                </a:tc>
                <a:extLst>
                  <a:ext uri="{0D108BD9-81ED-4DB2-BD59-A6C34878D82A}">
                    <a16:rowId xmlns:a16="http://schemas.microsoft.com/office/drawing/2014/main" val="1888442583"/>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L</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bg1"/>
                    </a:solid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0.37</a:t>
                      </a:r>
                    </a:p>
                  </a:txBody>
                  <a:tcPr marL="9525" marR="9525" marT="9525"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43</a:t>
                      </a:r>
                    </a:p>
                  </a:txBody>
                  <a:tcPr marL="9525" marR="9525" marT="9525" marB="0" anchor="b">
                    <a:solidFill>
                      <a:schemeClr val="bg1"/>
                    </a:solid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8.72</a:t>
                      </a:r>
                    </a:p>
                  </a:txBody>
                  <a:tcPr marL="9525" marR="9525" marT="9525" marB="0" anchor="b">
                    <a:solidFill>
                      <a:schemeClr val="bg1"/>
                    </a:solidFill>
                  </a:tcPr>
                </a:tc>
                <a:extLst>
                  <a:ext uri="{0D108BD9-81ED-4DB2-BD59-A6C34878D82A}">
                    <a16:rowId xmlns:a16="http://schemas.microsoft.com/office/drawing/2014/main" val="623237002"/>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M</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0.49</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80</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6.13</a:t>
                      </a:r>
                    </a:p>
                  </a:txBody>
                  <a:tcPr marL="9525" marR="9525" marT="9525" marB="0" anchor="b"/>
                </a:tc>
                <a:extLst>
                  <a:ext uri="{0D108BD9-81ED-4DB2-BD59-A6C34878D82A}">
                    <a16:rowId xmlns:a16="http://schemas.microsoft.com/office/drawing/2014/main" val="2581043534"/>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N</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0.02</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21</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0.77</a:t>
                      </a:r>
                    </a:p>
                  </a:txBody>
                  <a:tcPr marL="9525" marR="9525" marT="9525" marB="0" anchor="b"/>
                </a:tc>
                <a:extLst>
                  <a:ext uri="{0D108BD9-81ED-4DB2-BD59-A6C34878D82A}">
                    <a16:rowId xmlns:a16="http://schemas.microsoft.com/office/drawing/2014/main" val="1898693990"/>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O</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150</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tc>
                <a:extLst>
                  <a:ext uri="{0D108BD9-81ED-4DB2-BD59-A6C34878D82A}">
                    <a16:rowId xmlns:a16="http://schemas.microsoft.com/office/drawing/2014/main" val="1486216648"/>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P</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466</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tc>
                <a:extLst>
                  <a:ext uri="{0D108BD9-81ED-4DB2-BD59-A6C34878D82A}">
                    <a16:rowId xmlns:a16="http://schemas.microsoft.com/office/drawing/2014/main" val="2230957135"/>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Q</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0.28</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49</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5.74</a:t>
                      </a:r>
                    </a:p>
                  </a:txBody>
                  <a:tcPr marL="9525" marR="9525" marT="9525" marB="0" anchor="b"/>
                </a:tc>
                <a:extLst>
                  <a:ext uri="{0D108BD9-81ED-4DB2-BD59-A6C34878D82A}">
                    <a16:rowId xmlns:a16="http://schemas.microsoft.com/office/drawing/2014/main" val="3354537687"/>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R</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0.10</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76</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1.29</a:t>
                      </a:r>
                    </a:p>
                  </a:txBody>
                  <a:tcPr marL="9525" marR="9525" marT="9525" marB="0" anchor="b"/>
                </a:tc>
                <a:extLst>
                  <a:ext uri="{0D108BD9-81ED-4DB2-BD59-A6C34878D82A}">
                    <a16:rowId xmlns:a16="http://schemas.microsoft.com/office/drawing/2014/main" val="1097958246"/>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S</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0.45</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86</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5.27</a:t>
                      </a:r>
                    </a:p>
                  </a:txBody>
                  <a:tcPr marL="9525" marR="9525" marT="9525" marB="0" anchor="b"/>
                </a:tc>
                <a:extLst>
                  <a:ext uri="{0D108BD9-81ED-4DB2-BD59-A6C34878D82A}">
                    <a16:rowId xmlns:a16="http://schemas.microsoft.com/office/drawing/2014/main" val="2084506633"/>
                  </a:ext>
                </a:extLst>
              </a:tr>
              <a:tr h="312314">
                <a:tc>
                  <a:txBody>
                    <a:bodyPr/>
                    <a:lstStyle/>
                    <a:p>
                      <a:pPr algn="r" fontAlgn="b"/>
                      <a:r>
                        <a:rPr lang="lv-LV" sz="1800" b="1" u="none" strike="noStrike" dirty="0">
                          <a:effectLst/>
                          <a:latin typeface="Arial" panose="020B0604020202020204" pitchFamily="34" charset="0"/>
                          <a:cs typeface="Arial" panose="020B0604020202020204" pitchFamily="34" charset="0"/>
                        </a:rPr>
                        <a:t>Kopā</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54.14</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3921.00</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13.81</a:t>
                      </a:r>
                    </a:p>
                  </a:txBody>
                  <a:tcPr marL="9525" marR="9525" marT="9525" marB="0" anchor="b"/>
                </a:tc>
                <a:extLst>
                  <a:ext uri="{0D108BD9-81ED-4DB2-BD59-A6C34878D82A}">
                    <a16:rowId xmlns:a16="http://schemas.microsoft.com/office/drawing/2014/main" val="540429767"/>
                  </a:ext>
                </a:extLst>
              </a:tr>
            </a:tbl>
          </a:graphicData>
        </a:graphic>
      </p:graphicFrame>
      <p:sp>
        <p:nvSpPr>
          <p:cNvPr id="4" name="Title 1">
            <a:extLst>
              <a:ext uri="{FF2B5EF4-FFF2-40B4-BE49-F238E27FC236}">
                <a16:creationId xmlns:a16="http://schemas.microsoft.com/office/drawing/2014/main" id="{D5F570A8-A2FC-4FC0-B322-30FFB82D6CB8}"/>
              </a:ext>
            </a:extLst>
          </p:cNvPr>
          <p:cNvSpPr txBox="1">
            <a:spLocks/>
          </p:cNvSpPr>
          <p:nvPr/>
        </p:nvSpPr>
        <p:spPr>
          <a:xfrm>
            <a:off x="140676" y="3853243"/>
            <a:ext cx="3460651" cy="528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C – Apstrādes rūpniecība</a:t>
            </a:r>
          </a:p>
        </p:txBody>
      </p:sp>
      <p:sp>
        <p:nvSpPr>
          <p:cNvPr id="6" name="Title 1">
            <a:extLst>
              <a:ext uri="{FF2B5EF4-FFF2-40B4-BE49-F238E27FC236}">
                <a16:creationId xmlns:a16="http://schemas.microsoft.com/office/drawing/2014/main" id="{C34D7A57-8EBD-4BD5-A228-2906F013B25E}"/>
              </a:ext>
            </a:extLst>
          </p:cNvPr>
          <p:cNvSpPr txBox="1">
            <a:spLocks/>
          </p:cNvSpPr>
          <p:nvPr/>
        </p:nvSpPr>
        <p:spPr>
          <a:xfrm>
            <a:off x="140675" y="4426783"/>
            <a:ext cx="3460652" cy="14731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G – Vairumtirdzniecība un mazumtirdzniecība; automobiļu un motociklu remonts </a:t>
            </a:r>
          </a:p>
        </p:txBody>
      </p:sp>
      <p:sp>
        <p:nvSpPr>
          <p:cNvPr id="10" name="Title 1">
            <a:extLst>
              <a:ext uri="{FF2B5EF4-FFF2-40B4-BE49-F238E27FC236}">
                <a16:creationId xmlns:a16="http://schemas.microsoft.com/office/drawing/2014/main" id="{0C2DC9DF-E643-4445-A742-A71CCD8D403D}"/>
              </a:ext>
            </a:extLst>
          </p:cNvPr>
          <p:cNvSpPr txBox="1">
            <a:spLocks/>
          </p:cNvSpPr>
          <p:nvPr/>
        </p:nvSpPr>
        <p:spPr>
          <a:xfrm>
            <a:off x="140676" y="5899948"/>
            <a:ext cx="3460652" cy="9128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H – Transports un uzglabāšana</a:t>
            </a:r>
          </a:p>
        </p:txBody>
      </p:sp>
      <p:sp>
        <p:nvSpPr>
          <p:cNvPr id="5" name="Title 1">
            <a:extLst>
              <a:ext uri="{FF2B5EF4-FFF2-40B4-BE49-F238E27FC236}">
                <a16:creationId xmlns:a16="http://schemas.microsoft.com/office/drawing/2014/main" id="{9D4E4BEC-B2A8-4525-B749-02D4AB499490}"/>
              </a:ext>
            </a:extLst>
          </p:cNvPr>
          <p:cNvSpPr txBox="1">
            <a:spLocks/>
          </p:cNvSpPr>
          <p:nvPr/>
        </p:nvSpPr>
        <p:spPr>
          <a:xfrm>
            <a:off x="140675" y="2676296"/>
            <a:ext cx="3460651" cy="528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A – Lauksaimniecība, mežsaimniecība, zivsaimniecība</a:t>
            </a:r>
          </a:p>
        </p:txBody>
      </p:sp>
      <p:sp>
        <p:nvSpPr>
          <p:cNvPr id="13" name="Title 1">
            <a:extLst>
              <a:ext uri="{FF2B5EF4-FFF2-40B4-BE49-F238E27FC236}">
                <a16:creationId xmlns:a16="http://schemas.microsoft.com/office/drawing/2014/main" id="{75FB5623-6AD6-465F-90B1-20529A576AB6}"/>
              </a:ext>
            </a:extLst>
          </p:cNvPr>
          <p:cNvSpPr txBox="1">
            <a:spLocks/>
          </p:cNvSpPr>
          <p:nvPr/>
        </p:nvSpPr>
        <p:spPr>
          <a:xfrm>
            <a:off x="315686" y="132896"/>
            <a:ext cx="4125686" cy="7794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dirty="0"/>
              <a:t>Ventspils </a:t>
            </a:r>
          </a:p>
          <a:p>
            <a:r>
              <a:rPr lang="lv-LV" b="1" dirty="0"/>
              <a:t>novads</a:t>
            </a:r>
          </a:p>
        </p:txBody>
      </p:sp>
    </p:spTree>
    <p:extLst>
      <p:ext uri="{BB962C8B-B14F-4D97-AF65-F5344CB8AC3E}">
        <p14:creationId xmlns:p14="http://schemas.microsoft.com/office/powerpoint/2010/main" val="190026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2D4ACB-DB95-46D8-884D-9D81DA6F030A}"/>
              </a:ext>
            </a:extLst>
          </p:cNvPr>
          <p:cNvSpPr>
            <a:spLocks noGrp="1"/>
          </p:cNvSpPr>
          <p:nvPr>
            <p:ph type="sldNum" sz="quarter" idx="12"/>
          </p:nvPr>
        </p:nvSpPr>
        <p:spPr>
          <a:xfrm>
            <a:off x="8610600" y="6356350"/>
            <a:ext cx="2743200" cy="365125"/>
          </a:xfrm>
        </p:spPr>
        <p:txBody>
          <a:bodyPr>
            <a:normAutofit/>
          </a:bodyPr>
          <a:lstStyle/>
          <a:p>
            <a:pPr>
              <a:spcAft>
                <a:spcPts val="600"/>
              </a:spcAft>
            </a:pPr>
            <a:fld id="{C3DEE456-327C-4234-B28A-963C3399B45E}" type="slidenum">
              <a:rPr lang="lv-LV" smtClean="0"/>
              <a:pPr>
                <a:spcAft>
                  <a:spcPts val="600"/>
                </a:spcAft>
              </a:pPr>
              <a:t>16</a:t>
            </a:fld>
            <a:endParaRPr lang="lv-LV"/>
          </a:p>
        </p:txBody>
      </p:sp>
      <p:graphicFrame>
        <p:nvGraphicFramePr>
          <p:cNvPr id="3" name="Table 2">
            <a:extLst>
              <a:ext uri="{FF2B5EF4-FFF2-40B4-BE49-F238E27FC236}">
                <a16:creationId xmlns:a16="http://schemas.microsoft.com/office/drawing/2014/main" id="{7F637F77-51AA-4F6E-BEB3-B29AD2D3B2C3}"/>
              </a:ext>
            </a:extLst>
          </p:cNvPr>
          <p:cNvGraphicFramePr>
            <a:graphicFrameLocks noGrp="1"/>
          </p:cNvGraphicFramePr>
          <p:nvPr>
            <p:extLst>
              <p:ext uri="{D42A27DB-BD31-4B8C-83A1-F6EECF244321}">
                <p14:modId xmlns:p14="http://schemas.microsoft.com/office/powerpoint/2010/main" val="84294047"/>
              </p:ext>
            </p:extLst>
          </p:nvPr>
        </p:nvGraphicFramePr>
        <p:xfrm>
          <a:off x="3601329" y="0"/>
          <a:ext cx="8590672" cy="6831832"/>
        </p:xfrm>
        <a:graphic>
          <a:graphicData uri="http://schemas.openxmlformats.org/drawingml/2006/table">
            <a:tbl>
              <a:tblPr firstRow="1" bandRow="1">
                <a:tableStyleId>{5940675A-B579-460E-94D1-54222C63F5DA}</a:tableStyleId>
              </a:tblPr>
              <a:tblGrid>
                <a:gridCol w="667606">
                  <a:extLst>
                    <a:ext uri="{9D8B030D-6E8A-4147-A177-3AD203B41FA5}">
                      <a16:colId xmlns:a16="http://schemas.microsoft.com/office/drawing/2014/main" val="3351016846"/>
                    </a:ext>
                  </a:extLst>
                </a:gridCol>
                <a:gridCol w="2695751">
                  <a:extLst>
                    <a:ext uri="{9D8B030D-6E8A-4147-A177-3AD203B41FA5}">
                      <a16:colId xmlns:a16="http://schemas.microsoft.com/office/drawing/2014/main" val="3977251671"/>
                    </a:ext>
                  </a:extLst>
                </a:gridCol>
                <a:gridCol w="2391267">
                  <a:extLst>
                    <a:ext uri="{9D8B030D-6E8A-4147-A177-3AD203B41FA5}">
                      <a16:colId xmlns:a16="http://schemas.microsoft.com/office/drawing/2014/main" val="1095363779"/>
                    </a:ext>
                  </a:extLst>
                </a:gridCol>
                <a:gridCol w="2836048">
                  <a:extLst>
                    <a:ext uri="{9D8B030D-6E8A-4147-A177-3AD203B41FA5}">
                      <a16:colId xmlns:a16="http://schemas.microsoft.com/office/drawing/2014/main" val="1703980792"/>
                    </a:ext>
                  </a:extLst>
                </a:gridCol>
              </a:tblGrid>
              <a:tr h="611724">
                <a:tc>
                  <a:txBody>
                    <a:bodyPr/>
                    <a:lstStyle/>
                    <a:p>
                      <a:pPr algn="l" fontAlgn="b"/>
                      <a:endParaRPr lang="lv-LV" sz="1800" b="0" i="0" u="none" strike="noStrike" dirty="0">
                        <a:solidFill>
                          <a:srgbClr val="000000"/>
                        </a:solidFill>
                        <a:effectLst/>
                        <a:latin typeface="Calibri" panose="020F0502020204030204" pitchFamily="34" charset="0"/>
                      </a:endParaRPr>
                    </a:p>
                  </a:txBody>
                  <a:tcPr marL="11822" marR="11822" marT="11822" marB="0" anchor="b">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Pievienotā vērtība, </a:t>
                      </a:r>
                      <a:r>
                        <a:rPr lang="lv-LV" sz="1800" b="1" u="none" strike="noStrike" dirty="0" err="1">
                          <a:solidFill>
                            <a:sysClr val="windowText" lastClr="000000"/>
                          </a:solidFill>
                          <a:effectLst/>
                          <a:latin typeface="Arial" panose="020B0604020202020204" pitchFamily="34" charset="0"/>
                          <a:cs typeface="Arial" panose="020B0604020202020204" pitchFamily="34" charset="0"/>
                        </a:rPr>
                        <a:t>milj.EUR</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Darba vietu skaits</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Pievienotā vērtība uz darba vietu, </a:t>
                      </a:r>
                      <a:r>
                        <a:rPr lang="lv-LV" sz="1800" b="1" u="none" strike="noStrike" dirty="0" err="1">
                          <a:solidFill>
                            <a:sysClr val="windowText" lastClr="000000"/>
                          </a:solidFill>
                          <a:effectLst/>
                          <a:latin typeface="Arial" panose="020B0604020202020204" pitchFamily="34" charset="0"/>
                          <a:cs typeface="Arial" panose="020B0604020202020204" pitchFamily="34" charset="0"/>
                        </a:rPr>
                        <a:t>tūkst.EUR</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extLst>
                  <a:ext uri="{0D108BD9-81ED-4DB2-BD59-A6C34878D82A}">
                    <a16:rowId xmlns:a16="http://schemas.microsoft.com/office/drawing/2014/main" val="1275252861"/>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A</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6.82</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372</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18.33</a:t>
                      </a:r>
                    </a:p>
                  </a:txBody>
                  <a:tcPr marL="9525" marR="9525" marT="9525" marB="0" anchor="b">
                    <a:noFill/>
                  </a:tcPr>
                </a:tc>
                <a:extLst>
                  <a:ext uri="{0D108BD9-81ED-4DB2-BD59-A6C34878D82A}">
                    <a16:rowId xmlns:a16="http://schemas.microsoft.com/office/drawing/2014/main" val="2058312663"/>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B</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0.04</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35.02</a:t>
                      </a:r>
                    </a:p>
                  </a:txBody>
                  <a:tcPr marL="9525" marR="9525" marT="9525" marB="0" anchor="b">
                    <a:noFill/>
                  </a:tcPr>
                </a:tc>
                <a:extLst>
                  <a:ext uri="{0D108BD9-81ED-4DB2-BD59-A6C34878D82A}">
                    <a16:rowId xmlns:a16="http://schemas.microsoft.com/office/drawing/2014/main" val="2250552241"/>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C</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38.14</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2190</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17.41</a:t>
                      </a:r>
                    </a:p>
                  </a:txBody>
                  <a:tcPr marL="9525" marR="9525" marT="9525" marB="0" anchor="b">
                    <a:solidFill>
                      <a:schemeClr val="accent5">
                        <a:lumMod val="60000"/>
                        <a:lumOff val="40000"/>
                      </a:schemeClr>
                    </a:solidFill>
                  </a:tcPr>
                </a:tc>
                <a:extLst>
                  <a:ext uri="{0D108BD9-81ED-4DB2-BD59-A6C34878D82A}">
                    <a16:rowId xmlns:a16="http://schemas.microsoft.com/office/drawing/2014/main" val="2277395620"/>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D</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7.49</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144</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51.98</a:t>
                      </a:r>
                    </a:p>
                  </a:txBody>
                  <a:tcPr marL="9525" marR="9525" marT="9525" marB="0" anchor="b">
                    <a:noFill/>
                  </a:tcPr>
                </a:tc>
                <a:extLst>
                  <a:ext uri="{0D108BD9-81ED-4DB2-BD59-A6C34878D82A}">
                    <a16:rowId xmlns:a16="http://schemas.microsoft.com/office/drawing/2014/main" val="2741549917"/>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E</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5.89</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157</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37.55</a:t>
                      </a:r>
                    </a:p>
                  </a:txBody>
                  <a:tcPr marL="9525" marR="9525" marT="9525" marB="0" anchor="b">
                    <a:noFill/>
                  </a:tcPr>
                </a:tc>
                <a:extLst>
                  <a:ext uri="{0D108BD9-81ED-4DB2-BD59-A6C34878D82A}">
                    <a16:rowId xmlns:a16="http://schemas.microsoft.com/office/drawing/2014/main" val="3840295231"/>
                  </a:ext>
                </a:extLst>
              </a:tr>
              <a:tr h="0">
                <a:tc>
                  <a:txBody>
                    <a:bodyPr/>
                    <a:lstStyle/>
                    <a:p>
                      <a:pPr algn="ctr" fontAlgn="b"/>
                      <a:r>
                        <a:rPr lang="lv-LV" sz="1800" b="1" u="none" strike="noStrike" dirty="0">
                          <a:effectLst/>
                          <a:latin typeface="Arial" panose="020B0604020202020204" pitchFamily="34" charset="0"/>
                          <a:cs typeface="Arial" panose="020B0604020202020204" pitchFamily="34" charset="0"/>
                        </a:rPr>
                        <a:t>F</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14.93</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1230</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12.14</a:t>
                      </a:r>
                    </a:p>
                  </a:txBody>
                  <a:tcPr marL="9525" marR="9525" marT="9525" marB="0" anchor="b">
                    <a:solidFill>
                      <a:schemeClr val="accent5">
                        <a:lumMod val="60000"/>
                        <a:lumOff val="40000"/>
                      </a:schemeClr>
                    </a:solidFill>
                  </a:tcPr>
                </a:tc>
                <a:extLst>
                  <a:ext uri="{0D108BD9-81ED-4DB2-BD59-A6C34878D82A}">
                    <a16:rowId xmlns:a16="http://schemas.microsoft.com/office/drawing/2014/main" val="3004206429"/>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G</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28.09</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2168</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12.96</a:t>
                      </a:r>
                    </a:p>
                  </a:txBody>
                  <a:tcPr marL="9525" marR="9525" marT="9525" marB="0" anchor="b">
                    <a:solidFill>
                      <a:schemeClr val="accent5">
                        <a:lumMod val="60000"/>
                        <a:lumOff val="40000"/>
                      </a:schemeClr>
                    </a:solidFill>
                  </a:tcPr>
                </a:tc>
                <a:extLst>
                  <a:ext uri="{0D108BD9-81ED-4DB2-BD59-A6C34878D82A}">
                    <a16:rowId xmlns:a16="http://schemas.microsoft.com/office/drawing/2014/main" val="242037077"/>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H</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123.88</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3125</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39.64</a:t>
                      </a:r>
                    </a:p>
                  </a:txBody>
                  <a:tcPr marL="9525" marR="9525" marT="9525" marB="0" anchor="b">
                    <a:solidFill>
                      <a:schemeClr val="accent5">
                        <a:lumMod val="60000"/>
                        <a:lumOff val="40000"/>
                      </a:schemeClr>
                    </a:solidFill>
                  </a:tcPr>
                </a:tc>
                <a:extLst>
                  <a:ext uri="{0D108BD9-81ED-4DB2-BD59-A6C34878D82A}">
                    <a16:rowId xmlns:a16="http://schemas.microsoft.com/office/drawing/2014/main" val="4228807298"/>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I</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4.72</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746</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6.33</a:t>
                      </a:r>
                    </a:p>
                  </a:txBody>
                  <a:tcPr marL="9525" marR="9525" marT="9525" marB="0" anchor="b">
                    <a:noFill/>
                  </a:tcPr>
                </a:tc>
                <a:extLst>
                  <a:ext uri="{0D108BD9-81ED-4DB2-BD59-A6C34878D82A}">
                    <a16:rowId xmlns:a16="http://schemas.microsoft.com/office/drawing/2014/main" val="2477317859"/>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J</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8.06</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418</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19.29</a:t>
                      </a:r>
                    </a:p>
                  </a:txBody>
                  <a:tcPr marL="9525" marR="9525" marT="9525" marB="0" anchor="b">
                    <a:noFill/>
                  </a:tcPr>
                </a:tc>
                <a:extLst>
                  <a:ext uri="{0D108BD9-81ED-4DB2-BD59-A6C34878D82A}">
                    <a16:rowId xmlns:a16="http://schemas.microsoft.com/office/drawing/2014/main" val="2556851108"/>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K</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153</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extLst>
                  <a:ext uri="{0D108BD9-81ED-4DB2-BD59-A6C34878D82A}">
                    <a16:rowId xmlns:a16="http://schemas.microsoft.com/office/drawing/2014/main" val="1888442583"/>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L</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4.99</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429</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11.63</a:t>
                      </a:r>
                    </a:p>
                  </a:txBody>
                  <a:tcPr marL="9525" marR="9525" marT="9525" marB="0" anchor="b">
                    <a:noFill/>
                  </a:tcPr>
                </a:tc>
                <a:extLst>
                  <a:ext uri="{0D108BD9-81ED-4DB2-BD59-A6C34878D82A}">
                    <a16:rowId xmlns:a16="http://schemas.microsoft.com/office/drawing/2014/main" val="623237002"/>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M</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9.33</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651</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14.32</a:t>
                      </a:r>
                    </a:p>
                  </a:txBody>
                  <a:tcPr marL="9525" marR="9525" marT="9525" marB="0" anchor="b">
                    <a:noFill/>
                  </a:tcPr>
                </a:tc>
                <a:extLst>
                  <a:ext uri="{0D108BD9-81ED-4DB2-BD59-A6C34878D82A}">
                    <a16:rowId xmlns:a16="http://schemas.microsoft.com/office/drawing/2014/main" val="2581043534"/>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N</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5.38</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578</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9.31</a:t>
                      </a:r>
                    </a:p>
                  </a:txBody>
                  <a:tcPr marL="9525" marR="9525" marT="9525" marB="0" anchor="b">
                    <a:noFill/>
                  </a:tcPr>
                </a:tc>
                <a:extLst>
                  <a:ext uri="{0D108BD9-81ED-4DB2-BD59-A6C34878D82A}">
                    <a16:rowId xmlns:a16="http://schemas.microsoft.com/office/drawing/2014/main" val="1898693990"/>
                  </a:ext>
                </a:extLst>
              </a:tr>
              <a:tr h="312314">
                <a:tc>
                  <a:txBody>
                    <a:bodyPr/>
                    <a:lstStyle/>
                    <a:p>
                      <a:pPr algn="ctr" fontAlgn="b"/>
                      <a:r>
                        <a:rPr lang="lv-LV" sz="1800" b="1" i="1" u="none" strike="noStrike" dirty="0">
                          <a:effectLst/>
                          <a:latin typeface="Arial" panose="020B0604020202020204" pitchFamily="34" charset="0"/>
                          <a:cs typeface="Arial" panose="020B0604020202020204" pitchFamily="34" charset="0"/>
                        </a:rPr>
                        <a:t>O</a:t>
                      </a:r>
                      <a:endParaRPr lang="lv-LV" sz="1800" b="1" i="1"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6">
                        <a:lumMod val="60000"/>
                        <a:lumOff val="40000"/>
                      </a:schemeClr>
                    </a:solidFill>
                  </a:tcPr>
                </a:tc>
                <a:tc>
                  <a:txBody>
                    <a:bodyPr/>
                    <a:lstStyle/>
                    <a:p>
                      <a:pPr algn="ctr" fontAlgn="b"/>
                      <a:r>
                        <a:rPr lang="lv-LV" sz="1800" b="1" i="1" u="none" strike="noStrike" kern="1200" dirty="0">
                          <a:solidFill>
                            <a:sysClr val="windowText" lastClr="000000"/>
                          </a:solidFill>
                          <a:effectLst/>
                          <a:latin typeface="Arial" panose="020B0604020202020204" pitchFamily="34" charset="0"/>
                          <a:ea typeface="+mn-ea"/>
                          <a:cs typeface="Arial" panose="020B0604020202020204" pitchFamily="34" charset="0"/>
                        </a:rPr>
                        <a:t>9.13</a:t>
                      </a:r>
                    </a:p>
                  </a:txBody>
                  <a:tcPr marL="9525" marR="9525" marT="9525" marB="0" anchor="b">
                    <a:solidFill>
                      <a:schemeClr val="accent6">
                        <a:lumMod val="60000"/>
                        <a:lumOff val="40000"/>
                      </a:schemeClr>
                    </a:solidFill>
                  </a:tcPr>
                </a:tc>
                <a:tc>
                  <a:txBody>
                    <a:bodyPr/>
                    <a:lstStyle/>
                    <a:p>
                      <a:pPr algn="ctr" fontAlgn="b"/>
                      <a:r>
                        <a:rPr lang="lv-LV" sz="1800" b="1" i="1" u="none" strike="noStrike" kern="1200" dirty="0">
                          <a:solidFill>
                            <a:sysClr val="windowText" lastClr="000000"/>
                          </a:solidFill>
                          <a:effectLst/>
                          <a:latin typeface="Arial" panose="020B0604020202020204" pitchFamily="34" charset="0"/>
                          <a:ea typeface="+mn-ea"/>
                          <a:cs typeface="Arial" panose="020B0604020202020204" pitchFamily="34" charset="0"/>
                        </a:rPr>
                        <a:t>1183</a:t>
                      </a:r>
                    </a:p>
                  </a:txBody>
                  <a:tcPr marL="9525" marR="9525" marT="9525" marB="0" anchor="b">
                    <a:solidFill>
                      <a:schemeClr val="accent6">
                        <a:lumMod val="60000"/>
                        <a:lumOff val="40000"/>
                      </a:schemeClr>
                    </a:solidFill>
                  </a:tcPr>
                </a:tc>
                <a:tc>
                  <a:txBody>
                    <a:bodyPr/>
                    <a:lstStyle/>
                    <a:p>
                      <a:pPr algn="ctr" fontAlgn="b"/>
                      <a:r>
                        <a:rPr lang="lv-LV" sz="1800" b="1" i="1" u="none" strike="noStrike" kern="1200" dirty="0">
                          <a:solidFill>
                            <a:sysClr val="windowText" lastClr="000000"/>
                          </a:solidFill>
                          <a:effectLst/>
                          <a:latin typeface="Arial" panose="020B0604020202020204" pitchFamily="34" charset="0"/>
                          <a:ea typeface="+mn-ea"/>
                          <a:cs typeface="Arial" panose="020B0604020202020204" pitchFamily="34" charset="0"/>
                        </a:rPr>
                        <a:t>7.71</a:t>
                      </a:r>
                    </a:p>
                  </a:txBody>
                  <a:tcPr marL="9525" marR="9525" marT="9525" marB="0" anchor="b">
                    <a:solidFill>
                      <a:schemeClr val="accent6">
                        <a:lumMod val="60000"/>
                        <a:lumOff val="40000"/>
                      </a:schemeClr>
                    </a:solidFill>
                  </a:tcPr>
                </a:tc>
                <a:extLst>
                  <a:ext uri="{0D108BD9-81ED-4DB2-BD59-A6C34878D82A}">
                    <a16:rowId xmlns:a16="http://schemas.microsoft.com/office/drawing/2014/main" val="1486216648"/>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P</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0.61</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1579</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0.38</a:t>
                      </a:r>
                    </a:p>
                  </a:txBody>
                  <a:tcPr marL="9525" marR="9525" marT="9525" marB="0" anchor="b">
                    <a:noFill/>
                  </a:tcPr>
                </a:tc>
                <a:extLst>
                  <a:ext uri="{0D108BD9-81ED-4DB2-BD59-A6C34878D82A}">
                    <a16:rowId xmlns:a16="http://schemas.microsoft.com/office/drawing/2014/main" val="2230957135"/>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Q</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3.63</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1158</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3.14</a:t>
                      </a:r>
                    </a:p>
                  </a:txBody>
                  <a:tcPr marL="9525" marR="9525" marT="9525" marB="0" anchor="b"/>
                </a:tc>
                <a:extLst>
                  <a:ext uri="{0D108BD9-81ED-4DB2-BD59-A6C34878D82A}">
                    <a16:rowId xmlns:a16="http://schemas.microsoft.com/office/drawing/2014/main" val="3354537687"/>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R</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4.32</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582</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7.42</a:t>
                      </a:r>
                    </a:p>
                  </a:txBody>
                  <a:tcPr marL="9525" marR="9525" marT="9525" marB="0" anchor="b"/>
                </a:tc>
                <a:extLst>
                  <a:ext uri="{0D108BD9-81ED-4DB2-BD59-A6C34878D82A}">
                    <a16:rowId xmlns:a16="http://schemas.microsoft.com/office/drawing/2014/main" val="1097958246"/>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S</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2.17</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605</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3.59</a:t>
                      </a:r>
                    </a:p>
                  </a:txBody>
                  <a:tcPr marL="9525" marR="9525" marT="9525" marB="0" anchor="b"/>
                </a:tc>
                <a:extLst>
                  <a:ext uri="{0D108BD9-81ED-4DB2-BD59-A6C34878D82A}">
                    <a16:rowId xmlns:a16="http://schemas.microsoft.com/office/drawing/2014/main" val="2084506633"/>
                  </a:ext>
                </a:extLst>
              </a:tr>
              <a:tr h="312314">
                <a:tc>
                  <a:txBody>
                    <a:bodyPr/>
                    <a:lstStyle/>
                    <a:p>
                      <a:pPr algn="r" fontAlgn="b"/>
                      <a:r>
                        <a:rPr lang="lv-LV" sz="1800" b="1" u="none" strike="noStrike" dirty="0">
                          <a:effectLst/>
                          <a:latin typeface="Arial" panose="020B0604020202020204" pitchFamily="34" charset="0"/>
                          <a:cs typeface="Arial" panose="020B0604020202020204" pitchFamily="34" charset="0"/>
                        </a:rPr>
                        <a:t>Kopā</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277.61</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17469.00</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15.89</a:t>
                      </a:r>
                    </a:p>
                  </a:txBody>
                  <a:tcPr marL="9525" marR="9525" marT="9525" marB="0" anchor="b"/>
                </a:tc>
                <a:extLst>
                  <a:ext uri="{0D108BD9-81ED-4DB2-BD59-A6C34878D82A}">
                    <a16:rowId xmlns:a16="http://schemas.microsoft.com/office/drawing/2014/main" val="540429767"/>
                  </a:ext>
                </a:extLst>
              </a:tr>
            </a:tbl>
          </a:graphicData>
        </a:graphic>
      </p:graphicFrame>
      <p:sp>
        <p:nvSpPr>
          <p:cNvPr id="4" name="Title 1">
            <a:extLst>
              <a:ext uri="{FF2B5EF4-FFF2-40B4-BE49-F238E27FC236}">
                <a16:creationId xmlns:a16="http://schemas.microsoft.com/office/drawing/2014/main" id="{D5F570A8-A2FC-4FC0-B322-30FFB82D6CB8}"/>
              </a:ext>
            </a:extLst>
          </p:cNvPr>
          <p:cNvSpPr txBox="1">
            <a:spLocks/>
          </p:cNvSpPr>
          <p:nvPr/>
        </p:nvSpPr>
        <p:spPr>
          <a:xfrm>
            <a:off x="140679" y="1956878"/>
            <a:ext cx="3460651" cy="528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C – Apstrādes rūpniecība</a:t>
            </a:r>
          </a:p>
        </p:txBody>
      </p:sp>
      <p:sp>
        <p:nvSpPr>
          <p:cNvPr id="6" name="Title 1">
            <a:extLst>
              <a:ext uri="{FF2B5EF4-FFF2-40B4-BE49-F238E27FC236}">
                <a16:creationId xmlns:a16="http://schemas.microsoft.com/office/drawing/2014/main" id="{C34D7A57-8EBD-4BD5-A228-2906F013B25E}"/>
              </a:ext>
            </a:extLst>
          </p:cNvPr>
          <p:cNvSpPr txBox="1">
            <a:spLocks/>
          </p:cNvSpPr>
          <p:nvPr/>
        </p:nvSpPr>
        <p:spPr>
          <a:xfrm>
            <a:off x="140678" y="3221748"/>
            <a:ext cx="3460652" cy="14731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G – Vairumtirdzniecība un mazumtirdzniecība; automobiļu un motociklu remonts </a:t>
            </a:r>
          </a:p>
        </p:txBody>
      </p:sp>
      <p:sp>
        <p:nvSpPr>
          <p:cNvPr id="10" name="Title 1">
            <a:extLst>
              <a:ext uri="{FF2B5EF4-FFF2-40B4-BE49-F238E27FC236}">
                <a16:creationId xmlns:a16="http://schemas.microsoft.com/office/drawing/2014/main" id="{0C2DC9DF-E643-4445-A742-A71CCD8D403D}"/>
              </a:ext>
            </a:extLst>
          </p:cNvPr>
          <p:cNvSpPr txBox="1">
            <a:spLocks/>
          </p:cNvSpPr>
          <p:nvPr/>
        </p:nvSpPr>
        <p:spPr>
          <a:xfrm>
            <a:off x="140677" y="4694913"/>
            <a:ext cx="3460652" cy="9128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H – Transports un uzglabāšana</a:t>
            </a:r>
          </a:p>
        </p:txBody>
      </p:sp>
      <p:sp>
        <p:nvSpPr>
          <p:cNvPr id="13" name="Title 1">
            <a:extLst>
              <a:ext uri="{FF2B5EF4-FFF2-40B4-BE49-F238E27FC236}">
                <a16:creationId xmlns:a16="http://schemas.microsoft.com/office/drawing/2014/main" id="{75FB5623-6AD6-465F-90B1-20529A576AB6}"/>
              </a:ext>
            </a:extLst>
          </p:cNvPr>
          <p:cNvSpPr txBox="1">
            <a:spLocks/>
          </p:cNvSpPr>
          <p:nvPr/>
        </p:nvSpPr>
        <p:spPr>
          <a:xfrm>
            <a:off x="315686" y="132896"/>
            <a:ext cx="4125686" cy="7794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dirty="0"/>
              <a:t>Ventspils </a:t>
            </a:r>
          </a:p>
          <a:p>
            <a:r>
              <a:rPr lang="lv-LV" b="1" dirty="0"/>
              <a:t>pilsēta</a:t>
            </a:r>
          </a:p>
          <a:p>
            <a:endParaRPr lang="lv-LV" b="1" dirty="0"/>
          </a:p>
        </p:txBody>
      </p:sp>
      <p:sp>
        <p:nvSpPr>
          <p:cNvPr id="7" name="Title 1">
            <a:extLst>
              <a:ext uri="{FF2B5EF4-FFF2-40B4-BE49-F238E27FC236}">
                <a16:creationId xmlns:a16="http://schemas.microsoft.com/office/drawing/2014/main" id="{A4EC1370-76C7-423A-AEAE-620B0313E541}"/>
              </a:ext>
            </a:extLst>
          </p:cNvPr>
          <p:cNvSpPr txBox="1">
            <a:spLocks/>
          </p:cNvSpPr>
          <p:nvPr/>
        </p:nvSpPr>
        <p:spPr>
          <a:xfrm>
            <a:off x="140679" y="2589313"/>
            <a:ext cx="3460651" cy="528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F – Būvniecība</a:t>
            </a:r>
          </a:p>
        </p:txBody>
      </p:sp>
      <p:sp>
        <p:nvSpPr>
          <p:cNvPr id="8" name="Title 1">
            <a:extLst>
              <a:ext uri="{FF2B5EF4-FFF2-40B4-BE49-F238E27FC236}">
                <a16:creationId xmlns:a16="http://schemas.microsoft.com/office/drawing/2014/main" id="{67CD9D21-33FF-48D8-A92B-486203EFD45D}"/>
              </a:ext>
            </a:extLst>
          </p:cNvPr>
          <p:cNvSpPr txBox="1">
            <a:spLocks/>
          </p:cNvSpPr>
          <p:nvPr/>
        </p:nvSpPr>
        <p:spPr>
          <a:xfrm>
            <a:off x="140677" y="5607716"/>
            <a:ext cx="3460652" cy="9128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i="1" dirty="0"/>
              <a:t>O – Valsts pārvalde un aizsardzība; obligātā sociālā apdrošināšana</a:t>
            </a:r>
          </a:p>
        </p:txBody>
      </p:sp>
    </p:spTree>
    <p:extLst>
      <p:ext uri="{BB962C8B-B14F-4D97-AF65-F5344CB8AC3E}">
        <p14:creationId xmlns:p14="http://schemas.microsoft.com/office/powerpoint/2010/main" val="351441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A9F9C0-9ECF-4A0C-89BE-C1B98A2C3CCF}"/>
              </a:ext>
            </a:extLst>
          </p:cNvPr>
          <p:cNvGrpSpPr/>
          <p:nvPr/>
        </p:nvGrpSpPr>
        <p:grpSpPr>
          <a:xfrm>
            <a:off x="4567667" y="0"/>
            <a:ext cx="7624333" cy="6858000"/>
            <a:chOff x="4567667" y="0"/>
            <a:chExt cx="7624333" cy="6858000"/>
          </a:xfrm>
        </p:grpSpPr>
        <p:pic>
          <p:nvPicPr>
            <p:cNvPr id="7" name="Picture 6" descr="Map&#10;&#10;Description automatically generated">
              <a:extLst>
                <a:ext uri="{FF2B5EF4-FFF2-40B4-BE49-F238E27FC236}">
                  <a16:creationId xmlns:a16="http://schemas.microsoft.com/office/drawing/2014/main" id="{8F8A8A18-8923-4E27-AFD4-5AF03E8727C6}"/>
                </a:ext>
              </a:extLst>
            </p:cNvPr>
            <p:cNvPicPr>
              <a:picLocks noChangeAspect="1"/>
            </p:cNvPicPr>
            <p:nvPr/>
          </p:nvPicPr>
          <p:blipFill rotWithShape="1">
            <a:blip r:embed="rId2">
              <a:extLst>
                <a:ext uri="{28A0092B-C50C-407E-A947-70E740481C1C}">
                  <a14:useLocalDpi xmlns:a14="http://schemas.microsoft.com/office/drawing/2010/main" val="0"/>
                </a:ext>
              </a:extLst>
            </a:blip>
            <a:srcRect l="8872" t="8872" r="6323" b="6323"/>
            <a:stretch/>
          </p:blipFill>
          <p:spPr>
            <a:xfrm>
              <a:off x="6279931" y="0"/>
              <a:ext cx="5912069" cy="6858000"/>
            </a:xfrm>
            <a:prstGeom prst="rect">
              <a:avLst/>
            </a:prstGeom>
          </p:spPr>
        </p:pic>
        <p:pic>
          <p:nvPicPr>
            <p:cNvPr id="9" name="Picture 8" descr="A picture containing background pattern&#10;&#10;Description automatically generated">
              <a:extLst>
                <a:ext uri="{FF2B5EF4-FFF2-40B4-BE49-F238E27FC236}">
                  <a16:creationId xmlns:a16="http://schemas.microsoft.com/office/drawing/2014/main" id="{7F742246-93CC-4772-862C-B1581FC25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567667" y="0"/>
              <a:ext cx="5126919" cy="6858000"/>
            </a:xfrm>
            <a:prstGeom prst="rect">
              <a:avLst/>
            </a:prstGeom>
          </p:spPr>
        </p:pic>
      </p:grpSp>
      <p:sp>
        <p:nvSpPr>
          <p:cNvPr id="2" name="Title 1">
            <a:extLst>
              <a:ext uri="{FF2B5EF4-FFF2-40B4-BE49-F238E27FC236}">
                <a16:creationId xmlns:a16="http://schemas.microsoft.com/office/drawing/2014/main" id="{AB2E6D72-445A-4D8B-90F2-CDC2582EC8E8}"/>
              </a:ext>
            </a:extLst>
          </p:cNvPr>
          <p:cNvSpPr>
            <a:spLocks noGrp="1"/>
          </p:cNvSpPr>
          <p:nvPr>
            <p:ph type="title"/>
          </p:nvPr>
        </p:nvSpPr>
        <p:spPr>
          <a:xfrm>
            <a:off x="315684" y="335889"/>
            <a:ext cx="5780316" cy="779463"/>
          </a:xfrm>
        </p:spPr>
        <p:txBody>
          <a:bodyPr>
            <a:normAutofit fontScale="90000"/>
          </a:bodyPr>
          <a:lstStyle/>
          <a:p>
            <a:pPr algn="just"/>
            <a:r>
              <a:rPr lang="lv-LV" b="1" dirty="0"/>
              <a:t>Kuldīgas novads </a:t>
            </a:r>
            <a:r>
              <a:rPr lang="lv-LV" i="1" dirty="0"/>
              <a:t>+</a:t>
            </a:r>
            <a:r>
              <a:rPr lang="lv-LV" b="1" dirty="0"/>
              <a:t> </a:t>
            </a:r>
            <a:r>
              <a:rPr lang="lv-LV" i="1" dirty="0"/>
              <a:t>Alsungas novads, Skrundas novads</a:t>
            </a:r>
          </a:p>
        </p:txBody>
      </p:sp>
      <p:pic>
        <p:nvPicPr>
          <p:cNvPr id="5" name="Picture 4" descr="A picture containing tableware, plate, dishware&#10;&#10;Description automatically generated">
            <a:extLst>
              <a:ext uri="{FF2B5EF4-FFF2-40B4-BE49-F238E27FC236}">
                <a16:creationId xmlns:a16="http://schemas.microsoft.com/office/drawing/2014/main" id="{0A99ABE4-4859-41DD-B63D-162F9B575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71029"/>
            <a:ext cx="986971" cy="986971"/>
          </a:xfrm>
          <a:prstGeom prst="rect">
            <a:avLst/>
          </a:prstGeom>
        </p:spPr>
      </p:pic>
      <p:sp>
        <p:nvSpPr>
          <p:cNvPr id="6" name="Content Placeholder 2">
            <a:extLst>
              <a:ext uri="{FF2B5EF4-FFF2-40B4-BE49-F238E27FC236}">
                <a16:creationId xmlns:a16="http://schemas.microsoft.com/office/drawing/2014/main" id="{88DBC3CD-A7AD-4C79-9D0E-D74419BD7CB9}"/>
              </a:ext>
            </a:extLst>
          </p:cNvPr>
          <p:cNvSpPr txBox="1">
            <a:spLocks/>
          </p:cNvSpPr>
          <p:nvPr/>
        </p:nvSpPr>
        <p:spPr>
          <a:xfrm>
            <a:off x="249807" y="1957676"/>
            <a:ext cx="5912069" cy="34161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v-LV" dirty="0"/>
              <a:t>Kokapstrāde (ar augstu pievienoto vērtību); </a:t>
            </a:r>
          </a:p>
          <a:p>
            <a:pPr algn="just"/>
            <a:r>
              <a:rPr lang="lv-LV" dirty="0"/>
              <a:t>Videi draudzīga lauksaimniecība;</a:t>
            </a:r>
          </a:p>
          <a:p>
            <a:pPr algn="just"/>
            <a:r>
              <a:rPr lang="lv-LV" dirty="0"/>
              <a:t>Mežsaimniecība, mežistrāde;</a:t>
            </a:r>
          </a:p>
          <a:p>
            <a:pPr algn="just"/>
            <a:r>
              <a:rPr lang="lv-LV" dirty="0"/>
              <a:t>Dabas un lauku tūrisms.</a:t>
            </a:r>
          </a:p>
        </p:txBody>
      </p:sp>
      <p:sp>
        <p:nvSpPr>
          <p:cNvPr id="3" name="Slide Number Placeholder 2">
            <a:extLst>
              <a:ext uri="{FF2B5EF4-FFF2-40B4-BE49-F238E27FC236}">
                <a16:creationId xmlns:a16="http://schemas.microsoft.com/office/drawing/2014/main" id="{B785C6A3-77B9-406B-9999-F82189D70AC7}"/>
              </a:ext>
            </a:extLst>
          </p:cNvPr>
          <p:cNvSpPr>
            <a:spLocks noGrp="1"/>
          </p:cNvSpPr>
          <p:nvPr>
            <p:ph type="sldNum" sz="quarter" idx="12"/>
          </p:nvPr>
        </p:nvSpPr>
        <p:spPr/>
        <p:txBody>
          <a:bodyPr/>
          <a:lstStyle/>
          <a:p>
            <a:fld id="{C3DEE456-327C-4234-B28A-963C3399B45E}" type="slidenum">
              <a:rPr lang="lv-LV" smtClean="0"/>
              <a:t>17</a:t>
            </a:fld>
            <a:endParaRPr lang="lv-LV"/>
          </a:p>
        </p:txBody>
      </p:sp>
    </p:spTree>
    <p:extLst>
      <p:ext uri="{BB962C8B-B14F-4D97-AF65-F5344CB8AC3E}">
        <p14:creationId xmlns:p14="http://schemas.microsoft.com/office/powerpoint/2010/main" val="65376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5F6ADA6-475E-4033-BDE7-0170321CA631}"/>
              </a:ext>
            </a:extLst>
          </p:cNvPr>
          <p:cNvGrpSpPr/>
          <p:nvPr/>
        </p:nvGrpSpPr>
        <p:grpSpPr>
          <a:xfrm>
            <a:off x="4387758" y="0"/>
            <a:ext cx="7804242" cy="6858000"/>
            <a:chOff x="4387758" y="0"/>
            <a:chExt cx="7804242" cy="6858000"/>
          </a:xfrm>
        </p:grpSpPr>
        <p:pic>
          <p:nvPicPr>
            <p:cNvPr id="11" name="Picture 10" descr="Map&#10;&#10;Description automatically generated">
              <a:extLst>
                <a:ext uri="{FF2B5EF4-FFF2-40B4-BE49-F238E27FC236}">
                  <a16:creationId xmlns:a16="http://schemas.microsoft.com/office/drawing/2014/main" id="{38658A8B-0AA7-4F64-9C24-1CD24D61AFDF}"/>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8872" t="8872" r="6323" b="6323"/>
            <a:stretch/>
          </p:blipFill>
          <p:spPr>
            <a:xfrm>
              <a:off x="6279931" y="0"/>
              <a:ext cx="5912069" cy="6858000"/>
            </a:xfrm>
            <a:prstGeom prst="rect">
              <a:avLst/>
            </a:prstGeom>
          </p:spPr>
        </p:pic>
        <p:pic>
          <p:nvPicPr>
            <p:cNvPr id="9" name="Picture 8" descr="A picture containing background pattern&#10;&#10;Description automatically generated">
              <a:extLst>
                <a:ext uri="{FF2B5EF4-FFF2-40B4-BE49-F238E27FC236}">
                  <a16:creationId xmlns:a16="http://schemas.microsoft.com/office/drawing/2014/main" id="{4BB5EF0D-9029-4705-8D4E-6CCA6369F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387758" y="0"/>
              <a:ext cx="5126919" cy="6858000"/>
            </a:xfrm>
            <a:prstGeom prst="rect">
              <a:avLst/>
            </a:prstGeom>
          </p:spPr>
        </p:pic>
      </p:grpSp>
      <p:pic>
        <p:nvPicPr>
          <p:cNvPr id="5" name="Picture 4" descr="A picture containing tableware, plate, dishware&#10;&#10;Description automatically generated">
            <a:extLst>
              <a:ext uri="{FF2B5EF4-FFF2-40B4-BE49-F238E27FC236}">
                <a16:creationId xmlns:a16="http://schemas.microsoft.com/office/drawing/2014/main" id="{0A99ABE4-4859-41DD-B63D-162F9B575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71029"/>
            <a:ext cx="986971" cy="986971"/>
          </a:xfrm>
          <a:prstGeom prst="rect">
            <a:avLst/>
          </a:prstGeom>
        </p:spPr>
      </p:pic>
      <p:sp>
        <p:nvSpPr>
          <p:cNvPr id="3" name="Content Placeholder 2">
            <a:extLst>
              <a:ext uri="{FF2B5EF4-FFF2-40B4-BE49-F238E27FC236}">
                <a16:creationId xmlns:a16="http://schemas.microsoft.com/office/drawing/2014/main" id="{3BCE42D9-0ABF-4B1F-BB30-5F739D8A09E1}"/>
              </a:ext>
            </a:extLst>
          </p:cNvPr>
          <p:cNvSpPr txBox="1">
            <a:spLocks/>
          </p:cNvSpPr>
          <p:nvPr/>
        </p:nvSpPr>
        <p:spPr>
          <a:xfrm>
            <a:off x="315684" y="1509780"/>
            <a:ext cx="10915414" cy="4581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lv-LV" b="1" dirty="0"/>
              <a:t>Kuldīgas novads.</a:t>
            </a:r>
          </a:p>
          <a:p>
            <a:pPr marL="0" indent="0" algn="just">
              <a:buFont typeface="Arial" panose="020B0604020202020204" pitchFamily="34" charset="0"/>
              <a:buNone/>
            </a:pPr>
            <a:r>
              <a:rPr lang="lv-LV" dirty="0"/>
              <a:t>RV8 – Nodrošināt atbalstu vietējai uzņēmējdarbībai un sekmēt investīciju piesaisti Kuldīgas novada ekonomikai</a:t>
            </a:r>
          </a:p>
          <a:p>
            <a:pPr marL="0" indent="0" algn="just">
              <a:buFont typeface="Arial" panose="020B0604020202020204" pitchFamily="34" charset="0"/>
              <a:buNone/>
            </a:pPr>
            <a:r>
              <a:rPr lang="lv-LV" b="1" dirty="0"/>
              <a:t>Alsungas novads.</a:t>
            </a:r>
          </a:p>
          <a:p>
            <a:pPr marL="0" indent="0" algn="just">
              <a:buFont typeface="Arial" panose="020B0604020202020204" pitchFamily="34" charset="0"/>
              <a:buNone/>
            </a:pPr>
            <a:r>
              <a:rPr lang="lv-LV" dirty="0"/>
              <a:t>RV1 Uzņēmējdarbības vide</a:t>
            </a:r>
          </a:p>
          <a:p>
            <a:pPr marL="0" indent="0" algn="just">
              <a:buFont typeface="Arial" panose="020B0604020202020204" pitchFamily="34" charset="0"/>
              <a:buNone/>
            </a:pPr>
            <a:r>
              <a:rPr lang="lv-LV" b="1" dirty="0"/>
              <a:t>Skrundas novads.</a:t>
            </a:r>
          </a:p>
          <a:p>
            <a:pPr marL="0" indent="0" algn="just">
              <a:buFont typeface="Arial" panose="020B0604020202020204" pitchFamily="34" charset="0"/>
              <a:buNone/>
            </a:pPr>
            <a:r>
              <a:rPr lang="lv-LV" dirty="0"/>
              <a:t>RV3.1: Sabiedrības un uzņēmēju aktivizēšana</a:t>
            </a:r>
          </a:p>
          <a:p>
            <a:pPr marL="0" indent="0" algn="just">
              <a:buFont typeface="Arial" panose="020B0604020202020204" pitchFamily="34" charset="0"/>
              <a:buNone/>
            </a:pPr>
            <a:r>
              <a:rPr lang="lv-LV" dirty="0"/>
              <a:t>RV3.2: Tūrisma infrastruktūras un pakalpojumu attīstība, dabas vides ilgtspēja</a:t>
            </a:r>
          </a:p>
          <a:p>
            <a:pPr marL="0" indent="0" algn="just">
              <a:buFont typeface="Arial" panose="020B0604020202020204" pitchFamily="34" charset="0"/>
              <a:buNone/>
            </a:pPr>
            <a:endParaRPr lang="lv-LV" dirty="0"/>
          </a:p>
          <a:p>
            <a:pPr marL="0" indent="0" algn="just">
              <a:buFont typeface="Arial" panose="020B0604020202020204" pitchFamily="34" charset="0"/>
              <a:buNone/>
            </a:pPr>
            <a:endParaRPr lang="lv-LV" dirty="0"/>
          </a:p>
        </p:txBody>
      </p:sp>
      <p:sp>
        <p:nvSpPr>
          <p:cNvPr id="4" name="Slide Number Placeholder 3">
            <a:extLst>
              <a:ext uri="{FF2B5EF4-FFF2-40B4-BE49-F238E27FC236}">
                <a16:creationId xmlns:a16="http://schemas.microsoft.com/office/drawing/2014/main" id="{7DE90C41-EC60-4BDF-A9C6-37D98A841C15}"/>
              </a:ext>
            </a:extLst>
          </p:cNvPr>
          <p:cNvSpPr>
            <a:spLocks noGrp="1"/>
          </p:cNvSpPr>
          <p:nvPr>
            <p:ph type="sldNum" sz="quarter" idx="12"/>
          </p:nvPr>
        </p:nvSpPr>
        <p:spPr/>
        <p:txBody>
          <a:bodyPr/>
          <a:lstStyle/>
          <a:p>
            <a:fld id="{C3DEE456-327C-4234-B28A-963C3399B45E}" type="slidenum">
              <a:rPr lang="lv-LV" smtClean="0"/>
              <a:t>18</a:t>
            </a:fld>
            <a:endParaRPr lang="lv-LV"/>
          </a:p>
        </p:txBody>
      </p:sp>
      <p:sp>
        <p:nvSpPr>
          <p:cNvPr id="15" name="Title 1">
            <a:extLst>
              <a:ext uri="{FF2B5EF4-FFF2-40B4-BE49-F238E27FC236}">
                <a16:creationId xmlns:a16="http://schemas.microsoft.com/office/drawing/2014/main" id="{6F8BAD6D-827D-4841-BD5F-ADF91EF0B6F1}"/>
              </a:ext>
            </a:extLst>
          </p:cNvPr>
          <p:cNvSpPr>
            <a:spLocks noGrp="1"/>
          </p:cNvSpPr>
          <p:nvPr>
            <p:ph type="title"/>
          </p:nvPr>
        </p:nvSpPr>
        <p:spPr>
          <a:xfrm>
            <a:off x="315684" y="335889"/>
            <a:ext cx="5780316" cy="779463"/>
          </a:xfrm>
        </p:spPr>
        <p:txBody>
          <a:bodyPr>
            <a:normAutofit fontScale="90000"/>
          </a:bodyPr>
          <a:lstStyle/>
          <a:p>
            <a:pPr algn="just"/>
            <a:r>
              <a:rPr lang="lv-LV" b="1" dirty="0"/>
              <a:t>Kuldīgas novads </a:t>
            </a:r>
            <a:r>
              <a:rPr lang="lv-LV" i="1" dirty="0"/>
              <a:t>+</a:t>
            </a:r>
            <a:r>
              <a:rPr lang="lv-LV" b="1" dirty="0"/>
              <a:t> </a:t>
            </a:r>
            <a:r>
              <a:rPr lang="lv-LV" i="1" dirty="0"/>
              <a:t>Alsungas novads, Skrundas novads</a:t>
            </a:r>
          </a:p>
        </p:txBody>
      </p:sp>
    </p:spTree>
    <p:extLst>
      <p:ext uri="{BB962C8B-B14F-4D97-AF65-F5344CB8AC3E}">
        <p14:creationId xmlns:p14="http://schemas.microsoft.com/office/powerpoint/2010/main" val="2835563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2D4ACB-DB95-46D8-884D-9D81DA6F030A}"/>
              </a:ext>
            </a:extLst>
          </p:cNvPr>
          <p:cNvSpPr>
            <a:spLocks noGrp="1"/>
          </p:cNvSpPr>
          <p:nvPr>
            <p:ph type="sldNum" sz="quarter" idx="12"/>
          </p:nvPr>
        </p:nvSpPr>
        <p:spPr>
          <a:xfrm>
            <a:off x="8610600" y="6356350"/>
            <a:ext cx="2743200" cy="365125"/>
          </a:xfrm>
        </p:spPr>
        <p:txBody>
          <a:bodyPr>
            <a:normAutofit/>
          </a:bodyPr>
          <a:lstStyle/>
          <a:p>
            <a:pPr>
              <a:spcAft>
                <a:spcPts val="600"/>
              </a:spcAft>
            </a:pPr>
            <a:fld id="{C3DEE456-327C-4234-B28A-963C3399B45E}" type="slidenum">
              <a:rPr lang="lv-LV" smtClean="0"/>
              <a:pPr>
                <a:spcAft>
                  <a:spcPts val="600"/>
                </a:spcAft>
              </a:pPr>
              <a:t>19</a:t>
            </a:fld>
            <a:endParaRPr lang="lv-LV"/>
          </a:p>
        </p:txBody>
      </p:sp>
      <p:graphicFrame>
        <p:nvGraphicFramePr>
          <p:cNvPr id="3" name="Table 2">
            <a:extLst>
              <a:ext uri="{FF2B5EF4-FFF2-40B4-BE49-F238E27FC236}">
                <a16:creationId xmlns:a16="http://schemas.microsoft.com/office/drawing/2014/main" id="{7F637F77-51AA-4F6E-BEB3-B29AD2D3B2C3}"/>
              </a:ext>
            </a:extLst>
          </p:cNvPr>
          <p:cNvGraphicFramePr>
            <a:graphicFrameLocks noGrp="1"/>
          </p:cNvGraphicFramePr>
          <p:nvPr>
            <p:extLst>
              <p:ext uri="{D42A27DB-BD31-4B8C-83A1-F6EECF244321}">
                <p14:modId xmlns:p14="http://schemas.microsoft.com/office/powerpoint/2010/main" val="1298717068"/>
              </p:ext>
            </p:extLst>
          </p:nvPr>
        </p:nvGraphicFramePr>
        <p:xfrm>
          <a:off x="3601329" y="0"/>
          <a:ext cx="8590672" cy="6831832"/>
        </p:xfrm>
        <a:graphic>
          <a:graphicData uri="http://schemas.openxmlformats.org/drawingml/2006/table">
            <a:tbl>
              <a:tblPr firstRow="1" bandRow="1">
                <a:tableStyleId>{5940675A-B579-460E-94D1-54222C63F5DA}</a:tableStyleId>
              </a:tblPr>
              <a:tblGrid>
                <a:gridCol w="667606">
                  <a:extLst>
                    <a:ext uri="{9D8B030D-6E8A-4147-A177-3AD203B41FA5}">
                      <a16:colId xmlns:a16="http://schemas.microsoft.com/office/drawing/2014/main" val="3351016846"/>
                    </a:ext>
                  </a:extLst>
                </a:gridCol>
                <a:gridCol w="2695751">
                  <a:extLst>
                    <a:ext uri="{9D8B030D-6E8A-4147-A177-3AD203B41FA5}">
                      <a16:colId xmlns:a16="http://schemas.microsoft.com/office/drawing/2014/main" val="3977251671"/>
                    </a:ext>
                  </a:extLst>
                </a:gridCol>
                <a:gridCol w="2391267">
                  <a:extLst>
                    <a:ext uri="{9D8B030D-6E8A-4147-A177-3AD203B41FA5}">
                      <a16:colId xmlns:a16="http://schemas.microsoft.com/office/drawing/2014/main" val="1095363779"/>
                    </a:ext>
                  </a:extLst>
                </a:gridCol>
                <a:gridCol w="2836048">
                  <a:extLst>
                    <a:ext uri="{9D8B030D-6E8A-4147-A177-3AD203B41FA5}">
                      <a16:colId xmlns:a16="http://schemas.microsoft.com/office/drawing/2014/main" val="1703980792"/>
                    </a:ext>
                  </a:extLst>
                </a:gridCol>
              </a:tblGrid>
              <a:tr h="611724">
                <a:tc>
                  <a:txBody>
                    <a:bodyPr/>
                    <a:lstStyle/>
                    <a:p>
                      <a:pPr algn="l" fontAlgn="b"/>
                      <a:endParaRPr lang="lv-LV" sz="1800" b="0" i="0" u="none" strike="noStrike" dirty="0">
                        <a:solidFill>
                          <a:srgbClr val="000000"/>
                        </a:solidFill>
                        <a:effectLst/>
                        <a:latin typeface="Calibri" panose="020F0502020204030204" pitchFamily="34" charset="0"/>
                      </a:endParaRPr>
                    </a:p>
                  </a:txBody>
                  <a:tcPr marL="11822" marR="11822" marT="11822" marB="0" anchor="b">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Pievienotā vērtība, </a:t>
                      </a:r>
                      <a:r>
                        <a:rPr lang="lv-LV" sz="1800" b="1" u="none" strike="noStrike" dirty="0" err="1">
                          <a:solidFill>
                            <a:sysClr val="windowText" lastClr="000000"/>
                          </a:solidFill>
                          <a:effectLst/>
                          <a:latin typeface="Arial" panose="020B0604020202020204" pitchFamily="34" charset="0"/>
                          <a:cs typeface="Arial" panose="020B0604020202020204" pitchFamily="34" charset="0"/>
                        </a:rPr>
                        <a:t>milj.EUR</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Darba vietu skaits</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Pievienotā vērtība uz darba vietu, </a:t>
                      </a:r>
                      <a:r>
                        <a:rPr lang="lv-LV" sz="1800" b="1" u="none" strike="noStrike" dirty="0" err="1">
                          <a:solidFill>
                            <a:sysClr val="windowText" lastClr="000000"/>
                          </a:solidFill>
                          <a:effectLst/>
                          <a:latin typeface="Arial" panose="020B0604020202020204" pitchFamily="34" charset="0"/>
                          <a:cs typeface="Arial" panose="020B0604020202020204" pitchFamily="34" charset="0"/>
                        </a:rPr>
                        <a:t>tūkst.EUR</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extLst>
                  <a:ext uri="{0D108BD9-81ED-4DB2-BD59-A6C34878D82A}">
                    <a16:rowId xmlns:a16="http://schemas.microsoft.com/office/drawing/2014/main" val="1275252861"/>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A</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12.88</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2017</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6.38</a:t>
                      </a:r>
                    </a:p>
                  </a:txBody>
                  <a:tcPr marL="9525" marR="9525" marT="9525" marB="0" anchor="b">
                    <a:solidFill>
                      <a:schemeClr val="accent5">
                        <a:lumMod val="60000"/>
                        <a:lumOff val="40000"/>
                      </a:schemeClr>
                    </a:solidFill>
                  </a:tcPr>
                </a:tc>
                <a:extLst>
                  <a:ext uri="{0D108BD9-81ED-4DB2-BD59-A6C34878D82A}">
                    <a16:rowId xmlns:a16="http://schemas.microsoft.com/office/drawing/2014/main" val="2058312663"/>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B</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1.93</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77</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25.07</a:t>
                      </a:r>
                    </a:p>
                  </a:txBody>
                  <a:tcPr marL="9525" marR="9525" marT="9525" marB="0" anchor="b">
                    <a:noFill/>
                  </a:tcPr>
                </a:tc>
                <a:extLst>
                  <a:ext uri="{0D108BD9-81ED-4DB2-BD59-A6C34878D82A}">
                    <a16:rowId xmlns:a16="http://schemas.microsoft.com/office/drawing/2014/main" val="2250552241"/>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C</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19.00</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1380</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13.77</a:t>
                      </a:r>
                    </a:p>
                  </a:txBody>
                  <a:tcPr marL="9525" marR="9525" marT="9525" marB="0" anchor="b">
                    <a:solidFill>
                      <a:schemeClr val="accent5">
                        <a:lumMod val="60000"/>
                        <a:lumOff val="40000"/>
                      </a:schemeClr>
                    </a:solidFill>
                  </a:tcPr>
                </a:tc>
                <a:extLst>
                  <a:ext uri="{0D108BD9-81ED-4DB2-BD59-A6C34878D82A}">
                    <a16:rowId xmlns:a16="http://schemas.microsoft.com/office/drawing/2014/main" val="2277395620"/>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D</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2.23</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115</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19.42</a:t>
                      </a:r>
                    </a:p>
                  </a:txBody>
                  <a:tcPr marL="9525" marR="9525" marT="9525" marB="0" anchor="b">
                    <a:noFill/>
                  </a:tcPr>
                </a:tc>
                <a:extLst>
                  <a:ext uri="{0D108BD9-81ED-4DB2-BD59-A6C34878D82A}">
                    <a16:rowId xmlns:a16="http://schemas.microsoft.com/office/drawing/2014/main" val="2741549917"/>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E</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1.07</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54</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19.83</a:t>
                      </a:r>
                    </a:p>
                  </a:txBody>
                  <a:tcPr marL="9525" marR="9525" marT="9525" marB="0" anchor="b">
                    <a:noFill/>
                  </a:tcPr>
                </a:tc>
                <a:extLst>
                  <a:ext uri="{0D108BD9-81ED-4DB2-BD59-A6C34878D82A}">
                    <a16:rowId xmlns:a16="http://schemas.microsoft.com/office/drawing/2014/main" val="3840295231"/>
                  </a:ext>
                </a:extLst>
              </a:tr>
              <a:tr h="0">
                <a:tc>
                  <a:txBody>
                    <a:bodyPr/>
                    <a:lstStyle/>
                    <a:p>
                      <a:pPr algn="ctr" fontAlgn="b"/>
                      <a:r>
                        <a:rPr lang="lv-LV" sz="1800" b="1" u="none" strike="noStrike" dirty="0">
                          <a:effectLst/>
                          <a:latin typeface="Arial" panose="020B0604020202020204" pitchFamily="34" charset="0"/>
                          <a:cs typeface="Arial" panose="020B0604020202020204" pitchFamily="34" charset="0"/>
                        </a:rPr>
                        <a:t>F</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6.52</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674</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9.67</a:t>
                      </a:r>
                    </a:p>
                  </a:txBody>
                  <a:tcPr marL="9525" marR="9525" marT="9525" marB="0" anchor="b">
                    <a:noFill/>
                  </a:tcPr>
                </a:tc>
                <a:extLst>
                  <a:ext uri="{0D108BD9-81ED-4DB2-BD59-A6C34878D82A}">
                    <a16:rowId xmlns:a16="http://schemas.microsoft.com/office/drawing/2014/main" val="3004206429"/>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G</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16.93</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1386</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12.22</a:t>
                      </a:r>
                    </a:p>
                  </a:txBody>
                  <a:tcPr marL="9525" marR="9525" marT="9525" marB="0" anchor="b">
                    <a:solidFill>
                      <a:schemeClr val="accent5">
                        <a:lumMod val="60000"/>
                        <a:lumOff val="40000"/>
                      </a:schemeClr>
                    </a:solidFill>
                  </a:tcPr>
                </a:tc>
                <a:extLst>
                  <a:ext uri="{0D108BD9-81ED-4DB2-BD59-A6C34878D82A}">
                    <a16:rowId xmlns:a16="http://schemas.microsoft.com/office/drawing/2014/main" val="242037077"/>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H</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5.48</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424</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12.93</a:t>
                      </a:r>
                    </a:p>
                  </a:txBody>
                  <a:tcPr marL="9525" marR="9525" marT="9525" marB="0" anchor="b">
                    <a:noFill/>
                  </a:tcPr>
                </a:tc>
                <a:extLst>
                  <a:ext uri="{0D108BD9-81ED-4DB2-BD59-A6C34878D82A}">
                    <a16:rowId xmlns:a16="http://schemas.microsoft.com/office/drawing/2014/main" val="4228807298"/>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I</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2.02</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378</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5.34</a:t>
                      </a:r>
                    </a:p>
                  </a:txBody>
                  <a:tcPr marL="9525" marR="9525" marT="9525" marB="0" anchor="b">
                    <a:noFill/>
                  </a:tcPr>
                </a:tc>
                <a:extLst>
                  <a:ext uri="{0D108BD9-81ED-4DB2-BD59-A6C34878D82A}">
                    <a16:rowId xmlns:a16="http://schemas.microsoft.com/office/drawing/2014/main" val="2477317859"/>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J</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2.17</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120</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18.12</a:t>
                      </a:r>
                    </a:p>
                  </a:txBody>
                  <a:tcPr marL="9525" marR="9525" marT="9525" marB="0" anchor="b">
                    <a:noFill/>
                  </a:tcPr>
                </a:tc>
                <a:extLst>
                  <a:ext uri="{0D108BD9-81ED-4DB2-BD59-A6C34878D82A}">
                    <a16:rowId xmlns:a16="http://schemas.microsoft.com/office/drawing/2014/main" val="2556851108"/>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K</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55</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extLst>
                  <a:ext uri="{0D108BD9-81ED-4DB2-BD59-A6C34878D82A}">
                    <a16:rowId xmlns:a16="http://schemas.microsoft.com/office/drawing/2014/main" val="1888442583"/>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L</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2.01</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237</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8.50</a:t>
                      </a:r>
                    </a:p>
                  </a:txBody>
                  <a:tcPr marL="9525" marR="9525" marT="9525" marB="0" anchor="b">
                    <a:noFill/>
                  </a:tcPr>
                </a:tc>
                <a:extLst>
                  <a:ext uri="{0D108BD9-81ED-4DB2-BD59-A6C34878D82A}">
                    <a16:rowId xmlns:a16="http://schemas.microsoft.com/office/drawing/2014/main" val="623237002"/>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M</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2.64</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332</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7.95</a:t>
                      </a:r>
                    </a:p>
                  </a:txBody>
                  <a:tcPr marL="9525" marR="9525" marT="9525" marB="0" anchor="b">
                    <a:noFill/>
                  </a:tcPr>
                </a:tc>
                <a:extLst>
                  <a:ext uri="{0D108BD9-81ED-4DB2-BD59-A6C34878D82A}">
                    <a16:rowId xmlns:a16="http://schemas.microsoft.com/office/drawing/2014/main" val="2581043534"/>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N</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1.39</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283</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4.89</a:t>
                      </a:r>
                    </a:p>
                  </a:txBody>
                  <a:tcPr marL="9525" marR="9525" marT="9525" marB="0" anchor="b">
                    <a:noFill/>
                  </a:tcPr>
                </a:tc>
                <a:extLst>
                  <a:ext uri="{0D108BD9-81ED-4DB2-BD59-A6C34878D82A}">
                    <a16:rowId xmlns:a16="http://schemas.microsoft.com/office/drawing/2014/main" val="1898693990"/>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O</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789</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extLst>
                  <a:ext uri="{0D108BD9-81ED-4DB2-BD59-A6C34878D82A}">
                    <a16:rowId xmlns:a16="http://schemas.microsoft.com/office/drawing/2014/main" val="1486216648"/>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P</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0.13</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1466</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0.09</a:t>
                      </a:r>
                    </a:p>
                  </a:txBody>
                  <a:tcPr marL="9525" marR="9525" marT="9525" marB="0" anchor="b">
                    <a:noFill/>
                  </a:tcPr>
                </a:tc>
                <a:extLst>
                  <a:ext uri="{0D108BD9-81ED-4DB2-BD59-A6C34878D82A}">
                    <a16:rowId xmlns:a16="http://schemas.microsoft.com/office/drawing/2014/main" val="2230957135"/>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Q</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2.86</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1083</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2.65</a:t>
                      </a:r>
                    </a:p>
                  </a:txBody>
                  <a:tcPr marL="9525" marR="9525" marT="9525" marB="0" anchor="b"/>
                </a:tc>
                <a:extLst>
                  <a:ext uri="{0D108BD9-81ED-4DB2-BD59-A6C34878D82A}">
                    <a16:rowId xmlns:a16="http://schemas.microsoft.com/office/drawing/2014/main" val="3354537687"/>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R</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0.77</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240</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3.21</a:t>
                      </a:r>
                    </a:p>
                  </a:txBody>
                  <a:tcPr marL="9525" marR="9525" marT="9525" marB="0" anchor="b"/>
                </a:tc>
                <a:extLst>
                  <a:ext uri="{0D108BD9-81ED-4DB2-BD59-A6C34878D82A}">
                    <a16:rowId xmlns:a16="http://schemas.microsoft.com/office/drawing/2014/main" val="1097958246"/>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S</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1.01</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327</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3.10</a:t>
                      </a:r>
                    </a:p>
                  </a:txBody>
                  <a:tcPr marL="9525" marR="9525" marT="9525" marB="0" anchor="b"/>
                </a:tc>
                <a:extLst>
                  <a:ext uri="{0D108BD9-81ED-4DB2-BD59-A6C34878D82A}">
                    <a16:rowId xmlns:a16="http://schemas.microsoft.com/office/drawing/2014/main" val="2084506633"/>
                  </a:ext>
                </a:extLst>
              </a:tr>
              <a:tr h="312314">
                <a:tc>
                  <a:txBody>
                    <a:bodyPr/>
                    <a:lstStyle/>
                    <a:p>
                      <a:pPr algn="r" fontAlgn="b"/>
                      <a:r>
                        <a:rPr lang="lv-LV" sz="1800" b="1" u="none" strike="noStrike" dirty="0">
                          <a:effectLst/>
                          <a:latin typeface="Arial" panose="020B0604020202020204" pitchFamily="34" charset="0"/>
                          <a:cs typeface="Arial" panose="020B0604020202020204" pitchFamily="34" charset="0"/>
                        </a:rPr>
                        <a:t>Kopā</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81.06</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11437</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7.09</a:t>
                      </a:r>
                    </a:p>
                  </a:txBody>
                  <a:tcPr marL="9525" marR="9525" marT="9525" marB="0" anchor="b"/>
                </a:tc>
                <a:extLst>
                  <a:ext uri="{0D108BD9-81ED-4DB2-BD59-A6C34878D82A}">
                    <a16:rowId xmlns:a16="http://schemas.microsoft.com/office/drawing/2014/main" val="540429767"/>
                  </a:ext>
                </a:extLst>
              </a:tr>
            </a:tbl>
          </a:graphicData>
        </a:graphic>
      </p:graphicFrame>
      <p:sp>
        <p:nvSpPr>
          <p:cNvPr id="4" name="Title 1">
            <a:extLst>
              <a:ext uri="{FF2B5EF4-FFF2-40B4-BE49-F238E27FC236}">
                <a16:creationId xmlns:a16="http://schemas.microsoft.com/office/drawing/2014/main" id="{D5F570A8-A2FC-4FC0-B322-30FFB82D6CB8}"/>
              </a:ext>
            </a:extLst>
          </p:cNvPr>
          <p:cNvSpPr txBox="1">
            <a:spLocks/>
          </p:cNvSpPr>
          <p:nvPr/>
        </p:nvSpPr>
        <p:spPr>
          <a:xfrm>
            <a:off x="140676" y="3696698"/>
            <a:ext cx="3460651" cy="528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C – Apstrādes rūpniecība</a:t>
            </a:r>
          </a:p>
        </p:txBody>
      </p:sp>
      <p:sp>
        <p:nvSpPr>
          <p:cNvPr id="6" name="Title 1">
            <a:extLst>
              <a:ext uri="{FF2B5EF4-FFF2-40B4-BE49-F238E27FC236}">
                <a16:creationId xmlns:a16="http://schemas.microsoft.com/office/drawing/2014/main" id="{C34D7A57-8EBD-4BD5-A228-2906F013B25E}"/>
              </a:ext>
            </a:extLst>
          </p:cNvPr>
          <p:cNvSpPr txBox="1">
            <a:spLocks/>
          </p:cNvSpPr>
          <p:nvPr/>
        </p:nvSpPr>
        <p:spPr>
          <a:xfrm>
            <a:off x="140675" y="4426783"/>
            <a:ext cx="3460652" cy="14731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G – Vairumtirdzniecība un mazumtirdzniecība; automobiļu un motociklu remonts </a:t>
            </a:r>
          </a:p>
        </p:txBody>
      </p:sp>
      <p:sp>
        <p:nvSpPr>
          <p:cNvPr id="9" name="Title 1">
            <a:extLst>
              <a:ext uri="{FF2B5EF4-FFF2-40B4-BE49-F238E27FC236}">
                <a16:creationId xmlns:a16="http://schemas.microsoft.com/office/drawing/2014/main" id="{074CDBB9-0AE6-43E2-9AA6-AF187B632F6A}"/>
              </a:ext>
            </a:extLst>
          </p:cNvPr>
          <p:cNvSpPr txBox="1">
            <a:spLocks/>
          </p:cNvSpPr>
          <p:nvPr/>
        </p:nvSpPr>
        <p:spPr>
          <a:xfrm>
            <a:off x="228180" y="200899"/>
            <a:ext cx="3119932" cy="2224431"/>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dirty="0"/>
              <a:t>Kuldīgas novads </a:t>
            </a:r>
            <a:r>
              <a:rPr lang="lv-LV" i="1" dirty="0"/>
              <a:t>+</a:t>
            </a:r>
            <a:r>
              <a:rPr lang="lv-LV" b="1" dirty="0"/>
              <a:t> </a:t>
            </a:r>
            <a:r>
              <a:rPr lang="lv-LV" i="1" dirty="0"/>
              <a:t>Alsungas novads, Skrundas novads</a:t>
            </a:r>
          </a:p>
        </p:txBody>
      </p:sp>
      <p:sp>
        <p:nvSpPr>
          <p:cNvPr id="5" name="Title 1">
            <a:extLst>
              <a:ext uri="{FF2B5EF4-FFF2-40B4-BE49-F238E27FC236}">
                <a16:creationId xmlns:a16="http://schemas.microsoft.com/office/drawing/2014/main" id="{5F836BE6-F066-4108-8ED7-7970CC12C011}"/>
              </a:ext>
            </a:extLst>
          </p:cNvPr>
          <p:cNvSpPr txBox="1">
            <a:spLocks/>
          </p:cNvSpPr>
          <p:nvPr/>
        </p:nvSpPr>
        <p:spPr>
          <a:xfrm>
            <a:off x="140675" y="2425330"/>
            <a:ext cx="3460651" cy="528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A – Lauksaimniecība, mežsaimniecība, zivsaimniecība</a:t>
            </a:r>
          </a:p>
        </p:txBody>
      </p:sp>
    </p:spTree>
    <p:extLst>
      <p:ext uri="{BB962C8B-B14F-4D97-AF65-F5344CB8AC3E}">
        <p14:creationId xmlns:p14="http://schemas.microsoft.com/office/powerpoint/2010/main" val="110176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CDD8-EC9F-4561-A191-A44B6BAA064E}"/>
              </a:ext>
            </a:extLst>
          </p:cNvPr>
          <p:cNvSpPr>
            <a:spLocks noGrp="1"/>
          </p:cNvSpPr>
          <p:nvPr>
            <p:ph type="title"/>
          </p:nvPr>
        </p:nvSpPr>
        <p:spPr>
          <a:xfrm>
            <a:off x="191086" y="182246"/>
            <a:ext cx="11780520" cy="1325563"/>
          </a:xfrm>
        </p:spPr>
        <p:txBody>
          <a:bodyPr>
            <a:normAutofit/>
          </a:bodyPr>
          <a:lstStyle/>
          <a:p>
            <a:pPr algn="just"/>
            <a:r>
              <a:rPr lang="lv-LV" sz="4000" dirty="0"/>
              <a:t>Kurzemes plānošanas reģiona Ilgtspējīgas attīstības stratēģija 2015. – 2030. gadam</a:t>
            </a:r>
          </a:p>
        </p:txBody>
      </p:sp>
      <p:sp>
        <p:nvSpPr>
          <p:cNvPr id="3" name="Content Placeholder 2">
            <a:extLst>
              <a:ext uri="{FF2B5EF4-FFF2-40B4-BE49-F238E27FC236}">
                <a16:creationId xmlns:a16="http://schemas.microsoft.com/office/drawing/2014/main" id="{73621E3E-37AC-4EA6-B54E-181AAB3E2804}"/>
              </a:ext>
            </a:extLst>
          </p:cNvPr>
          <p:cNvSpPr>
            <a:spLocks noGrp="1"/>
          </p:cNvSpPr>
          <p:nvPr>
            <p:ph idx="1"/>
          </p:nvPr>
        </p:nvSpPr>
        <p:spPr>
          <a:xfrm>
            <a:off x="686386" y="1703811"/>
            <a:ext cx="10819228" cy="3450378"/>
          </a:xfrm>
        </p:spPr>
        <p:txBody>
          <a:bodyPr>
            <a:normAutofit fontScale="92500"/>
          </a:bodyPr>
          <a:lstStyle/>
          <a:p>
            <a:pPr marL="0" indent="0" algn="just">
              <a:lnSpc>
                <a:spcPct val="100000"/>
              </a:lnSpc>
              <a:buNone/>
            </a:pPr>
            <a:r>
              <a:rPr lang="lv-LV" sz="3200" b="1" dirty="0"/>
              <a:t>Specializācija</a:t>
            </a:r>
            <a:r>
              <a:rPr lang="lv-LV" sz="3200" dirty="0"/>
              <a:t> – mērķtiecīga saimniecības nozaru koncentrēšanas politika, kas balstās uz raksturīgām reģiona priekšrocībām, kas to izceļ uz citu teritoriju fona. Ir būtiski sabalansēt daudzveidīgus reģiona attīstības resursus ar specializāciju noteiktos virzienos. Tai pat laikā - teritorijas attīstības dažādošana ilgtermiņā sekmē elastīgu reaģēšanas iespēju uz neparedzētiem apstākļiem (krīzes, ģeopolitikas nenoteiktības, izmaiņas starptautiskos regulējumos).</a:t>
            </a:r>
          </a:p>
        </p:txBody>
      </p:sp>
      <p:pic>
        <p:nvPicPr>
          <p:cNvPr id="4" name="Picture 3">
            <a:extLst>
              <a:ext uri="{FF2B5EF4-FFF2-40B4-BE49-F238E27FC236}">
                <a16:creationId xmlns:a16="http://schemas.microsoft.com/office/drawing/2014/main" id="{FB5935E8-4E19-4F81-8AF4-6F12CE6FF142}"/>
              </a:ext>
            </a:extLst>
          </p:cNvPr>
          <p:cNvPicPr>
            <a:picLocks noChangeAspect="1"/>
          </p:cNvPicPr>
          <p:nvPr/>
        </p:nvPicPr>
        <p:blipFill>
          <a:blip r:embed="rId2"/>
          <a:stretch>
            <a:fillRect/>
          </a:stretch>
        </p:blipFill>
        <p:spPr>
          <a:xfrm>
            <a:off x="5786511" y="4989784"/>
            <a:ext cx="5875606" cy="1558727"/>
          </a:xfrm>
          <a:prstGeom prst="rect">
            <a:avLst/>
          </a:prstGeom>
        </p:spPr>
      </p:pic>
      <p:pic>
        <p:nvPicPr>
          <p:cNvPr id="5" name="Picture 4" descr="A picture containing tableware, plate, dishware&#10;&#10;Description automatically generated">
            <a:extLst>
              <a:ext uri="{FF2B5EF4-FFF2-40B4-BE49-F238E27FC236}">
                <a16:creationId xmlns:a16="http://schemas.microsoft.com/office/drawing/2014/main" id="{3D5B8355-C987-4E47-A05C-69F1F1822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71029"/>
            <a:ext cx="986971" cy="986971"/>
          </a:xfrm>
          <a:prstGeom prst="rect">
            <a:avLst/>
          </a:prstGeom>
        </p:spPr>
      </p:pic>
      <p:sp>
        <p:nvSpPr>
          <p:cNvPr id="6" name="Slide Number Placeholder 5">
            <a:extLst>
              <a:ext uri="{FF2B5EF4-FFF2-40B4-BE49-F238E27FC236}">
                <a16:creationId xmlns:a16="http://schemas.microsoft.com/office/drawing/2014/main" id="{2F15493B-183B-4CE7-9607-1BA09050B3DD}"/>
              </a:ext>
            </a:extLst>
          </p:cNvPr>
          <p:cNvSpPr>
            <a:spLocks noGrp="1"/>
          </p:cNvSpPr>
          <p:nvPr>
            <p:ph type="sldNum" sz="quarter" idx="12"/>
          </p:nvPr>
        </p:nvSpPr>
        <p:spPr/>
        <p:txBody>
          <a:bodyPr/>
          <a:lstStyle/>
          <a:p>
            <a:fld id="{C3DEE456-327C-4234-B28A-963C3399B45E}" type="slidenum">
              <a:rPr lang="lv-LV" smtClean="0"/>
              <a:t>2</a:t>
            </a:fld>
            <a:endParaRPr lang="lv-LV"/>
          </a:p>
        </p:txBody>
      </p:sp>
    </p:spTree>
    <p:extLst>
      <p:ext uri="{BB962C8B-B14F-4D97-AF65-F5344CB8AC3E}">
        <p14:creationId xmlns:p14="http://schemas.microsoft.com/office/powerpoint/2010/main" val="2987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70A252-EBC9-4CA8-94C9-D7AD14421F77}"/>
              </a:ext>
            </a:extLst>
          </p:cNvPr>
          <p:cNvGrpSpPr/>
          <p:nvPr/>
        </p:nvGrpSpPr>
        <p:grpSpPr>
          <a:xfrm>
            <a:off x="5001218" y="0"/>
            <a:ext cx="7190782" cy="6858000"/>
            <a:chOff x="5001218" y="0"/>
            <a:chExt cx="7190782" cy="6858000"/>
          </a:xfrm>
        </p:grpSpPr>
        <p:pic>
          <p:nvPicPr>
            <p:cNvPr id="6" name="Picture 5" descr="Map&#10;&#10;Description automatically generated">
              <a:extLst>
                <a:ext uri="{FF2B5EF4-FFF2-40B4-BE49-F238E27FC236}">
                  <a16:creationId xmlns:a16="http://schemas.microsoft.com/office/drawing/2014/main" id="{7E2946BF-FC0A-482C-BB95-BC068A6B9645}"/>
                </a:ext>
              </a:extLst>
            </p:cNvPr>
            <p:cNvPicPr>
              <a:picLocks noChangeAspect="1"/>
            </p:cNvPicPr>
            <p:nvPr/>
          </p:nvPicPr>
          <p:blipFill rotWithShape="1">
            <a:blip r:embed="rId2">
              <a:extLst>
                <a:ext uri="{28A0092B-C50C-407E-A947-70E740481C1C}">
                  <a14:useLocalDpi xmlns:a14="http://schemas.microsoft.com/office/drawing/2010/main" val="0"/>
                </a:ext>
              </a:extLst>
            </a:blip>
            <a:srcRect l="-1" t="4790" r="11880" b="2967"/>
            <a:stretch/>
          </p:blipFill>
          <p:spPr>
            <a:xfrm>
              <a:off x="6518755" y="0"/>
              <a:ext cx="5673245" cy="685800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E9004CD2-01E0-4897-89F5-862BDAF24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001218" y="0"/>
              <a:ext cx="5126919" cy="6858000"/>
            </a:xfrm>
            <a:prstGeom prst="rect">
              <a:avLst/>
            </a:prstGeom>
          </p:spPr>
        </p:pic>
      </p:grpSp>
      <p:sp>
        <p:nvSpPr>
          <p:cNvPr id="2" name="Title 1">
            <a:extLst>
              <a:ext uri="{FF2B5EF4-FFF2-40B4-BE49-F238E27FC236}">
                <a16:creationId xmlns:a16="http://schemas.microsoft.com/office/drawing/2014/main" id="{AB2E6D72-445A-4D8B-90F2-CDC2582EC8E8}"/>
              </a:ext>
            </a:extLst>
          </p:cNvPr>
          <p:cNvSpPr>
            <a:spLocks noGrp="1"/>
          </p:cNvSpPr>
          <p:nvPr>
            <p:ph type="title"/>
          </p:nvPr>
        </p:nvSpPr>
        <p:spPr>
          <a:xfrm>
            <a:off x="315684" y="132896"/>
            <a:ext cx="5780315" cy="779463"/>
          </a:xfrm>
        </p:spPr>
        <p:txBody>
          <a:bodyPr>
            <a:normAutofit/>
          </a:bodyPr>
          <a:lstStyle/>
          <a:p>
            <a:r>
              <a:rPr lang="lv-LV" b="1" dirty="0" err="1"/>
              <a:t>Dienvidkurzemes</a:t>
            </a:r>
            <a:r>
              <a:rPr lang="lv-LV" b="1" dirty="0"/>
              <a:t> novads</a:t>
            </a:r>
            <a:endParaRPr lang="lv-LV" b="1" dirty="0">
              <a:solidFill>
                <a:schemeClr val="accent6">
                  <a:lumMod val="75000"/>
                </a:schemeClr>
              </a:solidFill>
            </a:endParaRPr>
          </a:p>
        </p:txBody>
      </p:sp>
      <p:pic>
        <p:nvPicPr>
          <p:cNvPr id="5" name="Picture 4" descr="A picture containing tableware, plate, dishware&#10;&#10;Description automatically generated">
            <a:extLst>
              <a:ext uri="{FF2B5EF4-FFF2-40B4-BE49-F238E27FC236}">
                <a16:creationId xmlns:a16="http://schemas.microsoft.com/office/drawing/2014/main" id="{0A99ABE4-4859-41DD-B63D-162F9B575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71029"/>
            <a:ext cx="986971" cy="986971"/>
          </a:xfrm>
          <a:prstGeom prst="rect">
            <a:avLst/>
          </a:prstGeom>
        </p:spPr>
      </p:pic>
      <p:sp>
        <p:nvSpPr>
          <p:cNvPr id="16" name="Content Placeholder 2">
            <a:extLst>
              <a:ext uri="{FF2B5EF4-FFF2-40B4-BE49-F238E27FC236}">
                <a16:creationId xmlns:a16="http://schemas.microsoft.com/office/drawing/2014/main" id="{39AC5EE8-D69E-4862-B531-BA2A784BC1AB}"/>
              </a:ext>
            </a:extLst>
          </p:cNvPr>
          <p:cNvSpPr txBox="1">
            <a:spLocks/>
          </p:cNvSpPr>
          <p:nvPr/>
        </p:nvSpPr>
        <p:spPr>
          <a:xfrm>
            <a:off x="315685" y="1437472"/>
            <a:ext cx="6366470" cy="4433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Lauksaimniecība, lauksaimnieciskā ražošana;</a:t>
            </a:r>
          </a:p>
          <a:p>
            <a:r>
              <a:rPr lang="lv-LV" dirty="0"/>
              <a:t>Kokapstrāde (ar augstu pievienoto vērtību), mežsaimniecības produktu ražošana</a:t>
            </a:r>
          </a:p>
          <a:p>
            <a:r>
              <a:rPr lang="lv-LV" dirty="0"/>
              <a:t>Rūpnieciskā ražošana (metālapstrāde, būvmateriāli);</a:t>
            </a:r>
          </a:p>
          <a:p>
            <a:r>
              <a:rPr lang="lv-LV" dirty="0"/>
              <a:t>Pārtikas produktu ražošana;</a:t>
            </a:r>
          </a:p>
          <a:p>
            <a:r>
              <a:rPr lang="lv-LV" dirty="0"/>
              <a:t>Dabas un kultūrvēsturiskais tūrisms.</a:t>
            </a:r>
          </a:p>
          <a:p>
            <a:endParaRPr lang="lv-LV" dirty="0"/>
          </a:p>
          <a:p>
            <a:endParaRPr lang="lv-LV" dirty="0"/>
          </a:p>
          <a:p>
            <a:endParaRPr lang="lv-LV" dirty="0"/>
          </a:p>
        </p:txBody>
      </p:sp>
      <p:sp>
        <p:nvSpPr>
          <p:cNvPr id="3" name="Slide Number Placeholder 2">
            <a:extLst>
              <a:ext uri="{FF2B5EF4-FFF2-40B4-BE49-F238E27FC236}">
                <a16:creationId xmlns:a16="http://schemas.microsoft.com/office/drawing/2014/main" id="{1AA1D9A9-CBAE-4EDB-ACE5-4D01B80FB448}"/>
              </a:ext>
            </a:extLst>
          </p:cNvPr>
          <p:cNvSpPr>
            <a:spLocks noGrp="1"/>
          </p:cNvSpPr>
          <p:nvPr>
            <p:ph type="sldNum" sz="quarter" idx="12"/>
          </p:nvPr>
        </p:nvSpPr>
        <p:spPr/>
        <p:txBody>
          <a:bodyPr/>
          <a:lstStyle/>
          <a:p>
            <a:fld id="{C3DEE456-327C-4234-B28A-963C3399B45E}" type="slidenum">
              <a:rPr lang="lv-LV" smtClean="0"/>
              <a:t>20</a:t>
            </a:fld>
            <a:endParaRPr lang="lv-LV"/>
          </a:p>
        </p:txBody>
      </p:sp>
    </p:spTree>
    <p:extLst>
      <p:ext uri="{BB962C8B-B14F-4D97-AF65-F5344CB8AC3E}">
        <p14:creationId xmlns:p14="http://schemas.microsoft.com/office/powerpoint/2010/main" val="3781341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B74C88B-A09F-49C3-B242-502955AD5E9C}"/>
              </a:ext>
            </a:extLst>
          </p:cNvPr>
          <p:cNvGrpSpPr/>
          <p:nvPr/>
        </p:nvGrpSpPr>
        <p:grpSpPr>
          <a:xfrm>
            <a:off x="5015209" y="0"/>
            <a:ext cx="7190782" cy="6858000"/>
            <a:chOff x="5001218" y="0"/>
            <a:chExt cx="7190782" cy="6858000"/>
          </a:xfrm>
        </p:grpSpPr>
        <p:pic>
          <p:nvPicPr>
            <p:cNvPr id="7" name="Picture 6" descr="Map&#10;&#10;Description automatically generated">
              <a:extLst>
                <a:ext uri="{FF2B5EF4-FFF2-40B4-BE49-F238E27FC236}">
                  <a16:creationId xmlns:a16="http://schemas.microsoft.com/office/drawing/2014/main" id="{0BF7D2D7-0483-4F07-9313-863D20C30C9F}"/>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 t="4790" r="11880" b="2967"/>
            <a:stretch/>
          </p:blipFill>
          <p:spPr>
            <a:xfrm>
              <a:off x="6518755" y="0"/>
              <a:ext cx="5673245" cy="6858000"/>
            </a:xfrm>
            <a:prstGeom prst="rect">
              <a:avLst/>
            </a:prstGeom>
          </p:spPr>
        </p:pic>
        <p:pic>
          <p:nvPicPr>
            <p:cNvPr id="8" name="Picture 7" descr="A picture containing background pattern&#10;&#10;Description automatically generated">
              <a:extLst>
                <a:ext uri="{FF2B5EF4-FFF2-40B4-BE49-F238E27FC236}">
                  <a16:creationId xmlns:a16="http://schemas.microsoft.com/office/drawing/2014/main" id="{D5134400-80E7-4270-9529-F6031E6E4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001218" y="0"/>
              <a:ext cx="5126919" cy="6858000"/>
            </a:xfrm>
            <a:prstGeom prst="rect">
              <a:avLst/>
            </a:prstGeom>
          </p:spPr>
        </p:pic>
      </p:grpSp>
      <p:pic>
        <p:nvPicPr>
          <p:cNvPr id="5" name="Picture 4" descr="A picture containing tableware, plate, dishware&#10;&#10;Description automatically generated">
            <a:extLst>
              <a:ext uri="{FF2B5EF4-FFF2-40B4-BE49-F238E27FC236}">
                <a16:creationId xmlns:a16="http://schemas.microsoft.com/office/drawing/2014/main" id="{0A99ABE4-4859-41DD-B63D-162F9B575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71029"/>
            <a:ext cx="986971" cy="986971"/>
          </a:xfrm>
          <a:prstGeom prst="rect">
            <a:avLst/>
          </a:prstGeom>
        </p:spPr>
      </p:pic>
      <p:sp>
        <p:nvSpPr>
          <p:cNvPr id="16" name="Content Placeholder 2">
            <a:extLst>
              <a:ext uri="{FF2B5EF4-FFF2-40B4-BE49-F238E27FC236}">
                <a16:creationId xmlns:a16="http://schemas.microsoft.com/office/drawing/2014/main" id="{39AC5EE8-D69E-4862-B531-BA2A784BC1AB}"/>
              </a:ext>
            </a:extLst>
          </p:cNvPr>
          <p:cNvSpPr txBox="1">
            <a:spLocks/>
          </p:cNvSpPr>
          <p:nvPr/>
        </p:nvSpPr>
        <p:spPr>
          <a:xfrm>
            <a:off x="315685" y="1069882"/>
            <a:ext cx="7731035" cy="464362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b="1" dirty="0"/>
              <a:t>Aizputes novads.</a:t>
            </a:r>
          </a:p>
          <a:p>
            <a:pPr marL="0" indent="0" algn="just">
              <a:buNone/>
            </a:pPr>
            <a:r>
              <a:rPr lang="lv-LV" dirty="0"/>
              <a:t>R3.1. Uzņēmējdarbība </a:t>
            </a:r>
          </a:p>
          <a:p>
            <a:pPr marL="0" indent="0" algn="just">
              <a:buNone/>
            </a:pPr>
            <a:r>
              <a:rPr lang="lv-LV" dirty="0"/>
              <a:t>R3.2. Tūrisms</a:t>
            </a:r>
          </a:p>
          <a:p>
            <a:pPr marL="0" indent="0" algn="just">
              <a:buNone/>
            </a:pPr>
            <a:r>
              <a:rPr lang="lv-LV" b="1" dirty="0"/>
              <a:t>Durbes novads.</a:t>
            </a:r>
          </a:p>
          <a:p>
            <a:pPr marL="0" indent="0" algn="just">
              <a:buNone/>
            </a:pPr>
            <a:r>
              <a:rPr lang="lv-LV" dirty="0"/>
              <a:t>2.1. Vietējās uzņēmējdarbības veicināšanas pasākumi ekonomiskās aktivitātes celšanai</a:t>
            </a:r>
          </a:p>
          <a:p>
            <a:pPr marL="0" indent="0" algn="just">
              <a:buNone/>
            </a:pPr>
            <a:r>
              <a:rPr lang="lv-LV" dirty="0"/>
              <a:t>2.2. Komunālās infrastruktūras sakārtošana atbilstoši vietējās uzņēmējdarbības vajadzībām</a:t>
            </a:r>
          </a:p>
          <a:p>
            <a:pPr marL="0" indent="0" algn="just">
              <a:buNone/>
            </a:pPr>
            <a:r>
              <a:rPr lang="lv-LV" b="1" dirty="0"/>
              <a:t>Grobiņas novads.</a:t>
            </a:r>
          </a:p>
          <a:p>
            <a:pPr marL="0" indent="0" algn="just">
              <a:buNone/>
            </a:pPr>
            <a:r>
              <a:rPr lang="lv-LV" dirty="0"/>
              <a:t>RV11. Uzņēmējdarbībai labvēlīgas vides veidošana</a:t>
            </a:r>
          </a:p>
          <a:p>
            <a:pPr marL="0" indent="0" algn="just">
              <a:buNone/>
            </a:pPr>
            <a:r>
              <a:rPr lang="lv-LV" dirty="0"/>
              <a:t>RV12. Tūrisma attīstība</a:t>
            </a:r>
          </a:p>
        </p:txBody>
      </p:sp>
      <p:sp>
        <p:nvSpPr>
          <p:cNvPr id="3" name="Slide Number Placeholder 2">
            <a:extLst>
              <a:ext uri="{FF2B5EF4-FFF2-40B4-BE49-F238E27FC236}">
                <a16:creationId xmlns:a16="http://schemas.microsoft.com/office/drawing/2014/main" id="{CCE9FE14-29EC-4336-9F10-7728FB8575C6}"/>
              </a:ext>
            </a:extLst>
          </p:cNvPr>
          <p:cNvSpPr>
            <a:spLocks noGrp="1"/>
          </p:cNvSpPr>
          <p:nvPr>
            <p:ph type="sldNum" sz="quarter" idx="12"/>
          </p:nvPr>
        </p:nvSpPr>
        <p:spPr/>
        <p:txBody>
          <a:bodyPr/>
          <a:lstStyle/>
          <a:p>
            <a:fld id="{C3DEE456-327C-4234-B28A-963C3399B45E}" type="slidenum">
              <a:rPr lang="lv-LV" smtClean="0"/>
              <a:t>21</a:t>
            </a:fld>
            <a:endParaRPr lang="lv-LV"/>
          </a:p>
        </p:txBody>
      </p:sp>
      <p:sp>
        <p:nvSpPr>
          <p:cNvPr id="11" name="Title 1">
            <a:extLst>
              <a:ext uri="{FF2B5EF4-FFF2-40B4-BE49-F238E27FC236}">
                <a16:creationId xmlns:a16="http://schemas.microsoft.com/office/drawing/2014/main" id="{0306B5BC-D026-47E9-80D5-F0AEA587BE2C}"/>
              </a:ext>
            </a:extLst>
          </p:cNvPr>
          <p:cNvSpPr txBox="1">
            <a:spLocks/>
          </p:cNvSpPr>
          <p:nvPr/>
        </p:nvSpPr>
        <p:spPr>
          <a:xfrm>
            <a:off x="315684" y="132896"/>
            <a:ext cx="5780315" cy="77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a:t>Dienvidkurzemes novads</a:t>
            </a:r>
            <a:endParaRPr lang="lv-LV" b="1" dirty="0">
              <a:solidFill>
                <a:schemeClr val="accent6">
                  <a:lumMod val="75000"/>
                </a:schemeClr>
              </a:solidFill>
            </a:endParaRPr>
          </a:p>
        </p:txBody>
      </p:sp>
    </p:spTree>
    <p:extLst>
      <p:ext uri="{BB962C8B-B14F-4D97-AF65-F5344CB8AC3E}">
        <p14:creationId xmlns:p14="http://schemas.microsoft.com/office/powerpoint/2010/main" val="3227780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E2C28CF-4E3B-4C64-A053-6F11E4BB4761}"/>
              </a:ext>
            </a:extLst>
          </p:cNvPr>
          <p:cNvGrpSpPr/>
          <p:nvPr/>
        </p:nvGrpSpPr>
        <p:grpSpPr>
          <a:xfrm>
            <a:off x="5015209" y="0"/>
            <a:ext cx="7190782" cy="6858000"/>
            <a:chOff x="5001218" y="0"/>
            <a:chExt cx="7190782" cy="6858000"/>
          </a:xfrm>
        </p:grpSpPr>
        <p:pic>
          <p:nvPicPr>
            <p:cNvPr id="7" name="Picture 6" descr="Map&#10;&#10;Description automatically generated">
              <a:extLst>
                <a:ext uri="{FF2B5EF4-FFF2-40B4-BE49-F238E27FC236}">
                  <a16:creationId xmlns:a16="http://schemas.microsoft.com/office/drawing/2014/main" id="{779F9B82-FC7E-4682-8320-F4E2DED9AEA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 t="4790" r="11880" b="2967"/>
            <a:stretch/>
          </p:blipFill>
          <p:spPr>
            <a:xfrm>
              <a:off x="6518755" y="0"/>
              <a:ext cx="5673245" cy="6858000"/>
            </a:xfrm>
            <a:prstGeom prst="rect">
              <a:avLst/>
            </a:prstGeom>
          </p:spPr>
        </p:pic>
        <p:pic>
          <p:nvPicPr>
            <p:cNvPr id="8" name="Picture 7" descr="A picture containing background pattern&#10;&#10;Description automatically generated">
              <a:extLst>
                <a:ext uri="{FF2B5EF4-FFF2-40B4-BE49-F238E27FC236}">
                  <a16:creationId xmlns:a16="http://schemas.microsoft.com/office/drawing/2014/main" id="{138916E8-26C0-4718-8D2E-2CEB5625D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001218" y="0"/>
              <a:ext cx="5126919" cy="6858000"/>
            </a:xfrm>
            <a:prstGeom prst="rect">
              <a:avLst/>
            </a:prstGeom>
          </p:spPr>
        </p:pic>
      </p:grpSp>
      <p:pic>
        <p:nvPicPr>
          <p:cNvPr id="5" name="Picture 4" descr="A picture containing tableware, plate, dishware&#10;&#10;Description automatically generated">
            <a:extLst>
              <a:ext uri="{FF2B5EF4-FFF2-40B4-BE49-F238E27FC236}">
                <a16:creationId xmlns:a16="http://schemas.microsoft.com/office/drawing/2014/main" id="{0A99ABE4-4859-41DD-B63D-162F9B575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71029"/>
            <a:ext cx="986971" cy="986971"/>
          </a:xfrm>
          <a:prstGeom prst="rect">
            <a:avLst/>
          </a:prstGeom>
        </p:spPr>
      </p:pic>
      <p:sp>
        <p:nvSpPr>
          <p:cNvPr id="16" name="Content Placeholder 2">
            <a:extLst>
              <a:ext uri="{FF2B5EF4-FFF2-40B4-BE49-F238E27FC236}">
                <a16:creationId xmlns:a16="http://schemas.microsoft.com/office/drawing/2014/main" id="{39AC5EE8-D69E-4862-B531-BA2A784BC1AB}"/>
              </a:ext>
            </a:extLst>
          </p:cNvPr>
          <p:cNvSpPr txBox="1">
            <a:spLocks/>
          </p:cNvSpPr>
          <p:nvPr/>
        </p:nvSpPr>
        <p:spPr>
          <a:xfrm>
            <a:off x="315685" y="844422"/>
            <a:ext cx="11149484" cy="5094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b="1" dirty="0"/>
              <a:t>Nīcas novads.</a:t>
            </a:r>
          </a:p>
          <a:p>
            <a:pPr algn="just"/>
            <a:r>
              <a:rPr lang="lv-LV" dirty="0"/>
              <a:t>Efektīvi izmantot novada zemes un dabas resursus tiem atbilstošu lauksaimniecības (lopkopības un augkopības) nozaru uzņēmējdarbības attīstīšanai. </a:t>
            </a:r>
          </a:p>
          <a:p>
            <a:pPr algn="just"/>
            <a:r>
              <a:rPr lang="lv-LV" dirty="0"/>
              <a:t>Atbalstīt uzņēmējdarbību novada ražošanas, lauksaimniecības un ūdeņu teritorijās (industriālo zonu attīstība). Sekmēt nelielu uzņēmumu izveidi, kas piedāvās darba vietas novada iedzīvotājiem. </a:t>
            </a:r>
          </a:p>
          <a:p>
            <a:pPr marL="0" indent="0" algn="just">
              <a:buNone/>
            </a:pPr>
            <a:r>
              <a:rPr lang="lv-LV" b="1" dirty="0"/>
              <a:t>Pāvilostas novads.</a:t>
            </a:r>
          </a:p>
          <a:p>
            <a:pPr marL="0" indent="0" algn="just">
              <a:buNone/>
            </a:pPr>
            <a:r>
              <a:rPr lang="lv-LV" dirty="0"/>
              <a:t>RV8 Uzņēmējdarbības veicināšana novadā </a:t>
            </a:r>
          </a:p>
          <a:p>
            <a:pPr marL="0" indent="0" algn="just">
              <a:buNone/>
            </a:pPr>
            <a:r>
              <a:rPr lang="lv-LV" dirty="0"/>
              <a:t>RV9 Tūrisma attīstība </a:t>
            </a:r>
          </a:p>
          <a:p>
            <a:pPr marL="0" indent="0" algn="just">
              <a:buNone/>
            </a:pPr>
            <a:r>
              <a:rPr lang="lv-LV" dirty="0"/>
              <a:t>RV10 Efektīva pārvalde un sadarbība </a:t>
            </a:r>
          </a:p>
        </p:txBody>
      </p:sp>
      <p:sp>
        <p:nvSpPr>
          <p:cNvPr id="3" name="Slide Number Placeholder 2">
            <a:extLst>
              <a:ext uri="{FF2B5EF4-FFF2-40B4-BE49-F238E27FC236}">
                <a16:creationId xmlns:a16="http://schemas.microsoft.com/office/drawing/2014/main" id="{F11BBC47-F1E4-4B3A-937D-3C5BAE0A47AD}"/>
              </a:ext>
            </a:extLst>
          </p:cNvPr>
          <p:cNvSpPr>
            <a:spLocks noGrp="1"/>
          </p:cNvSpPr>
          <p:nvPr>
            <p:ph type="sldNum" sz="quarter" idx="12"/>
          </p:nvPr>
        </p:nvSpPr>
        <p:spPr/>
        <p:txBody>
          <a:bodyPr/>
          <a:lstStyle/>
          <a:p>
            <a:fld id="{C3DEE456-327C-4234-B28A-963C3399B45E}" type="slidenum">
              <a:rPr lang="lv-LV" smtClean="0"/>
              <a:t>22</a:t>
            </a:fld>
            <a:endParaRPr lang="lv-LV"/>
          </a:p>
        </p:txBody>
      </p:sp>
      <p:sp>
        <p:nvSpPr>
          <p:cNvPr id="11" name="Title 1">
            <a:extLst>
              <a:ext uri="{FF2B5EF4-FFF2-40B4-BE49-F238E27FC236}">
                <a16:creationId xmlns:a16="http://schemas.microsoft.com/office/drawing/2014/main" id="{1B10C543-433C-467E-B1F9-4B0FAD323B4F}"/>
              </a:ext>
            </a:extLst>
          </p:cNvPr>
          <p:cNvSpPr>
            <a:spLocks noGrp="1"/>
          </p:cNvSpPr>
          <p:nvPr>
            <p:ph type="title"/>
          </p:nvPr>
        </p:nvSpPr>
        <p:spPr>
          <a:xfrm>
            <a:off x="315684" y="132896"/>
            <a:ext cx="5780315" cy="779463"/>
          </a:xfrm>
        </p:spPr>
        <p:txBody>
          <a:bodyPr>
            <a:normAutofit/>
          </a:bodyPr>
          <a:lstStyle/>
          <a:p>
            <a:r>
              <a:rPr lang="lv-LV" b="1" dirty="0" err="1"/>
              <a:t>Dienvidkurzemes</a:t>
            </a:r>
            <a:r>
              <a:rPr lang="lv-LV" b="1" dirty="0"/>
              <a:t> novads</a:t>
            </a:r>
            <a:endParaRPr lang="lv-LV" b="1" dirty="0">
              <a:solidFill>
                <a:schemeClr val="accent6">
                  <a:lumMod val="75000"/>
                </a:schemeClr>
              </a:solidFill>
            </a:endParaRPr>
          </a:p>
        </p:txBody>
      </p:sp>
    </p:spTree>
    <p:extLst>
      <p:ext uri="{BB962C8B-B14F-4D97-AF65-F5344CB8AC3E}">
        <p14:creationId xmlns:p14="http://schemas.microsoft.com/office/powerpoint/2010/main" val="3552314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37D90D1-A9C1-4593-8E6A-52E58C1997DF}"/>
              </a:ext>
            </a:extLst>
          </p:cNvPr>
          <p:cNvGrpSpPr/>
          <p:nvPr/>
        </p:nvGrpSpPr>
        <p:grpSpPr>
          <a:xfrm>
            <a:off x="5015209" y="0"/>
            <a:ext cx="7190782" cy="6858000"/>
            <a:chOff x="5001218" y="0"/>
            <a:chExt cx="7190782" cy="6858000"/>
          </a:xfrm>
        </p:grpSpPr>
        <p:pic>
          <p:nvPicPr>
            <p:cNvPr id="10" name="Picture 9" descr="Map&#10;&#10;Description automatically generated">
              <a:extLst>
                <a:ext uri="{FF2B5EF4-FFF2-40B4-BE49-F238E27FC236}">
                  <a16:creationId xmlns:a16="http://schemas.microsoft.com/office/drawing/2014/main" id="{2F2B6BE2-FD61-4708-B903-B6FE02531EC4}"/>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 t="4790" r="11880" b="2967"/>
            <a:stretch/>
          </p:blipFill>
          <p:spPr>
            <a:xfrm>
              <a:off x="6518755" y="0"/>
              <a:ext cx="5673245" cy="6858000"/>
            </a:xfrm>
            <a:prstGeom prst="rect">
              <a:avLst/>
            </a:prstGeom>
          </p:spPr>
        </p:pic>
        <p:pic>
          <p:nvPicPr>
            <p:cNvPr id="11" name="Picture 10" descr="A picture containing background pattern&#10;&#10;Description automatically generated">
              <a:extLst>
                <a:ext uri="{FF2B5EF4-FFF2-40B4-BE49-F238E27FC236}">
                  <a16:creationId xmlns:a16="http://schemas.microsoft.com/office/drawing/2014/main" id="{ED5B37BB-8999-4D3C-8566-64171C317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001218" y="0"/>
              <a:ext cx="5126919" cy="6858000"/>
            </a:xfrm>
            <a:prstGeom prst="rect">
              <a:avLst/>
            </a:prstGeom>
          </p:spPr>
        </p:pic>
      </p:grpSp>
      <p:pic>
        <p:nvPicPr>
          <p:cNvPr id="5" name="Picture 4" descr="A picture containing tableware, plate, dishware&#10;&#10;Description automatically generated">
            <a:extLst>
              <a:ext uri="{FF2B5EF4-FFF2-40B4-BE49-F238E27FC236}">
                <a16:creationId xmlns:a16="http://schemas.microsoft.com/office/drawing/2014/main" id="{0A99ABE4-4859-41DD-B63D-162F9B575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71029"/>
            <a:ext cx="986971" cy="986971"/>
          </a:xfrm>
          <a:prstGeom prst="rect">
            <a:avLst/>
          </a:prstGeom>
        </p:spPr>
      </p:pic>
      <p:sp>
        <p:nvSpPr>
          <p:cNvPr id="16" name="Content Placeholder 2">
            <a:extLst>
              <a:ext uri="{FF2B5EF4-FFF2-40B4-BE49-F238E27FC236}">
                <a16:creationId xmlns:a16="http://schemas.microsoft.com/office/drawing/2014/main" id="{39AC5EE8-D69E-4862-B531-BA2A784BC1AB}"/>
              </a:ext>
            </a:extLst>
          </p:cNvPr>
          <p:cNvSpPr txBox="1">
            <a:spLocks/>
          </p:cNvSpPr>
          <p:nvPr/>
        </p:nvSpPr>
        <p:spPr>
          <a:xfrm>
            <a:off x="315685" y="1227406"/>
            <a:ext cx="11084589" cy="4244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b="1" dirty="0"/>
              <a:t>Priekules novads.</a:t>
            </a:r>
          </a:p>
          <a:p>
            <a:pPr algn="just"/>
            <a:r>
              <a:rPr lang="lv-LV" dirty="0"/>
              <a:t>Inovatīvu uzņēmējdarbības veidu veicināšana novadā, tajā skaitā veidojot lauku un pilsētas uzņēmējdarbības </a:t>
            </a:r>
            <a:r>
              <a:rPr lang="lv-LV" dirty="0" err="1"/>
              <a:t>klāsterus</a:t>
            </a:r>
            <a:r>
              <a:rPr lang="lv-LV" dirty="0"/>
              <a:t>.</a:t>
            </a:r>
          </a:p>
          <a:p>
            <a:pPr marL="0" indent="0" algn="just">
              <a:buNone/>
            </a:pPr>
            <a:r>
              <a:rPr lang="lv-LV" b="1" dirty="0"/>
              <a:t>Vaiņodes novads.</a:t>
            </a:r>
          </a:p>
          <a:p>
            <a:pPr marL="0" indent="0" algn="just">
              <a:buNone/>
            </a:pPr>
            <a:r>
              <a:rPr lang="lv-LV" dirty="0"/>
              <a:t>RV21 Atbalsts inovatīvām iniciatīvām uzņēmējdarbībā</a:t>
            </a:r>
          </a:p>
          <a:p>
            <a:pPr marL="0" indent="0" algn="just">
              <a:buNone/>
            </a:pPr>
            <a:r>
              <a:rPr lang="lv-LV" b="1" dirty="0"/>
              <a:t>Rucavas novads.</a:t>
            </a:r>
          </a:p>
          <a:p>
            <a:pPr marL="0" indent="0" algn="just">
              <a:buNone/>
            </a:pPr>
            <a:r>
              <a:rPr lang="lv-LV" dirty="0"/>
              <a:t>NpEA-3 Ekonomisko aktivitāšu dažādošana.</a:t>
            </a:r>
          </a:p>
          <a:p>
            <a:pPr marL="0" indent="0" algn="just">
              <a:buNone/>
            </a:pPr>
            <a:endParaRPr lang="lv-LV" dirty="0"/>
          </a:p>
        </p:txBody>
      </p:sp>
      <p:sp>
        <p:nvSpPr>
          <p:cNvPr id="3" name="Slide Number Placeholder 2">
            <a:extLst>
              <a:ext uri="{FF2B5EF4-FFF2-40B4-BE49-F238E27FC236}">
                <a16:creationId xmlns:a16="http://schemas.microsoft.com/office/drawing/2014/main" id="{D5177090-179C-4D53-8144-B804CC4F61FD}"/>
              </a:ext>
            </a:extLst>
          </p:cNvPr>
          <p:cNvSpPr>
            <a:spLocks noGrp="1"/>
          </p:cNvSpPr>
          <p:nvPr>
            <p:ph type="sldNum" sz="quarter" idx="12"/>
          </p:nvPr>
        </p:nvSpPr>
        <p:spPr/>
        <p:txBody>
          <a:bodyPr/>
          <a:lstStyle/>
          <a:p>
            <a:fld id="{C3DEE456-327C-4234-B28A-963C3399B45E}" type="slidenum">
              <a:rPr lang="lv-LV" smtClean="0"/>
              <a:t>23</a:t>
            </a:fld>
            <a:endParaRPr lang="lv-LV"/>
          </a:p>
        </p:txBody>
      </p:sp>
      <p:sp>
        <p:nvSpPr>
          <p:cNvPr id="8" name="Title 1">
            <a:extLst>
              <a:ext uri="{FF2B5EF4-FFF2-40B4-BE49-F238E27FC236}">
                <a16:creationId xmlns:a16="http://schemas.microsoft.com/office/drawing/2014/main" id="{8B5E6619-5269-4C5A-9656-BCD57C743230}"/>
              </a:ext>
            </a:extLst>
          </p:cNvPr>
          <p:cNvSpPr>
            <a:spLocks noGrp="1"/>
          </p:cNvSpPr>
          <p:nvPr>
            <p:ph type="title"/>
          </p:nvPr>
        </p:nvSpPr>
        <p:spPr>
          <a:xfrm>
            <a:off x="315684" y="132896"/>
            <a:ext cx="5780315" cy="779463"/>
          </a:xfrm>
        </p:spPr>
        <p:txBody>
          <a:bodyPr>
            <a:normAutofit/>
          </a:bodyPr>
          <a:lstStyle/>
          <a:p>
            <a:r>
              <a:rPr lang="lv-LV" b="1" dirty="0" err="1"/>
              <a:t>Dienvidkurzemes</a:t>
            </a:r>
            <a:r>
              <a:rPr lang="lv-LV" b="1" dirty="0"/>
              <a:t> novads</a:t>
            </a:r>
            <a:endParaRPr lang="lv-LV" b="1" dirty="0">
              <a:solidFill>
                <a:schemeClr val="accent6">
                  <a:lumMod val="75000"/>
                </a:schemeClr>
              </a:solidFill>
            </a:endParaRPr>
          </a:p>
        </p:txBody>
      </p:sp>
    </p:spTree>
    <p:extLst>
      <p:ext uri="{BB962C8B-B14F-4D97-AF65-F5344CB8AC3E}">
        <p14:creationId xmlns:p14="http://schemas.microsoft.com/office/powerpoint/2010/main" val="761420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2D4ACB-DB95-46D8-884D-9D81DA6F030A}"/>
              </a:ext>
            </a:extLst>
          </p:cNvPr>
          <p:cNvSpPr>
            <a:spLocks noGrp="1"/>
          </p:cNvSpPr>
          <p:nvPr>
            <p:ph type="sldNum" sz="quarter" idx="12"/>
          </p:nvPr>
        </p:nvSpPr>
        <p:spPr>
          <a:xfrm>
            <a:off x="8610600" y="6356350"/>
            <a:ext cx="2743200" cy="365125"/>
          </a:xfrm>
        </p:spPr>
        <p:txBody>
          <a:bodyPr>
            <a:normAutofit/>
          </a:bodyPr>
          <a:lstStyle/>
          <a:p>
            <a:pPr>
              <a:spcAft>
                <a:spcPts val="600"/>
              </a:spcAft>
            </a:pPr>
            <a:fld id="{C3DEE456-327C-4234-B28A-963C3399B45E}" type="slidenum">
              <a:rPr lang="lv-LV" smtClean="0"/>
              <a:pPr>
                <a:spcAft>
                  <a:spcPts val="600"/>
                </a:spcAft>
              </a:pPr>
              <a:t>24</a:t>
            </a:fld>
            <a:endParaRPr lang="lv-LV"/>
          </a:p>
        </p:txBody>
      </p:sp>
      <p:graphicFrame>
        <p:nvGraphicFramePr>
          <p:cNvPr id="3" name="Table 2">
            <a:extLst>
              <a:ext uri="{FF2B5EF4-FFF2-40B4-BE49-F238E27FC236}">
                <a16:creationId xmlns:a16="http://schemas.microsoft.com/office/drawing/2014/main" id="{7F637F77-51AA-4F6E-BEB3-B29AD2D3B2C3}"/>
              </a:ext>
            </a:extLst>
          </p:cNvPr>
          <p:cNvGraphicFramePr>
            <a:graphicFrameLocks noGrp="1"/>
          </p:cNvGraphicFramePr>
          <p:nvPr>
            <p:extLst>
              <p:ext uri="{D42A27DB-BD31-4B8C-83A1-F6EECF244321}">
                <p14:modId xmlns:p14="http://schemas.microsoft.com/office/powerpoint/2010/main" val="3775071040"/>
              </p:ext>
            </p:extLst>
          </p:nvPr>
        </p:nvGraphicFramePr>
        <p:xfrm>
          <a:off x="3601329" y="0"/>
          <a:ext cx="8590672" cy="6831832"/>
        </p:xfrm>
        <a:graphic>
          <a:graphicData uri="http://schemas.openxmlformats.org/drawingml/2006/table">
            <a:tbl>
              <a:tblPr firstRow="1" bandRow="1">
                <a:tableStyleId>{5940675A-B579-460E-94D1-54222C63F5DA}</a:tableStyleId>
              </a:tblPr>
              <a:tblGrid>
                <a:gridCol w="667606">
                  <a:extLst>
                    <a:ext uri="{9D8B030D-6E8A-4147-A177-3AD203B41FA5}">
                      <a16:colId xmlns:a16="http://schemas.microsoft.com/office/drawing/2014/main" val="3351016846"/>
                    </a:ext>
                  </a:extLst>
                </a:gridCol>
                <a:gridCol w="2695751">
                  <a:extLst>
                    <a:ext uri="{9D8B030D-6E8A-4147-A177-3AD203B41FA5}">
                      <a16:colId xmlns:a16="http://schemas.microsoft.com/office/drawing/2014/main" val="3977251671"/>
                    </a:ext>
                  </a:extLst>
                </a:gridCol>
                <a:gridCol w="2391267">
                  <a:extLst>
                    <a:ext uri="{9D8B030D-6E8A-4147-A177-3AD203B41FA5}">
                      <a16:colId xmlns:a16="http://schemas.microsoft.com/office/drawing/2014/main" val="1095363779"/>
                    </a:ext>
                  </a:extLst>
                </a:gridCol>
                <a:gridCol w="2836048">
                  <a:extLst>
                    <a:ext uri="{9D8B030D-6E8A-4147-A177-3AD203B41FA5}">
                      <a16:colId xmlns:a16="http://schemas.microsoft.com/office/drawing/2014/main" val="1703980792"/>
                    </a:ext>
                  </a:extLst>
                </a:gridCol>
              </a:tblGrid>
              <a:tr h="611724">
                <a:tc>
                  <a:txBody>
                    <a:bodyPr/>
                    <a:lstStyle/>
                    <a:p>
                      <a:pPr algn="l" fontAlgn="b"/>
                      <a:endParaRPr lang="lv-LV" sz="1800" b="0" i="0" u="none" strike="noStrike" dirty="0">
                        <a:solidFill>
                          <a:srgbClr val="000000"/>
                        </a:solidFill>
                        <a:effectLst/>
                        <a:latin typeface="Calibri" panose="020F0502020204030204" pitchFamily="34" charset="0"/>
                      </a:endParaRPr>
                    </a:p>
                  </a:txBody>
                  <a:tcPr marL="11822" marR="11822" marT="11822" marB="0" anchor="b">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Pievienotā vērtība, </a:t>
                      </a:r>
                      <a:r>
                        <a:rPr lang="lv-LV" sz="1800" b="1" u="none" strike="noStrike" dirty="0" err="1">
                          <a:solidFill>
                            <a:sysClr val="windowText" lastClr="000000"/>
                          </a:solidFill>
                          <a:effectLst/>
                          <a:latin typeface="Arial" panose="020B0604020202020204" pitchFamily="34" charset="0"/>
                          <a:cs typeface="Arial" panose="020B0604020202020204" pitchFamily="34" charset="0"/>
                        </a:rPr>
                        <a:t>milj.EUR</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Darba vietu skaits</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Pievienotā vērtība uz darba vietu, </a:t>
                      </a:r>
                      <a:r>
                        <a:rPr lang="lv-LV" sz="1800" b="1" u="none" strike="noStrike" dirty="0" err="1">
                          <a:solidFill>
                            <a:sysClr val="windowText" lastClr="000000"/>
                          </a:solidFill>
                          <a:effectLst/>
                          <a:latin typeface="Arial" panose="020B0604020202020204" pitchFamily="34" charset="0"/>
                          <a:cs typeface="Arial" panose="020B0604020202020204" pitchFamily="34" charset="0"/>
                        </a:rPr>
                        <a:t>tūkst.EUR</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extLst>
                  <a:ext uri="{0D108BD9-81ED-4DB2-BD59-A6C34878D82A}">
                    <a16:rowId xmlns:a16="http://schemas.microsoft.com/office/drawing/2014/main" val="1275252861"/>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A</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28.96</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2776</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10.43</a:t>
                      </a:r>
                    </a:p>
                  </a:txBody>
                  <a:tcPr marL="9525" marR="9525" marT="9525" marB="0" anchor="b">
                    <a:solidFill>
                      <a:schemeClr val="accent5">
                        <a:lumMod val="60000"/>
                        <a:lumOff val="40000"/>
                      </a:schemeClr>
                    </a:solidFill>
                  </a:tcPr>
                </a:tc>
                <a:extLst>
                  <a:ext uri="{0D108BD9-81ED-4DB2-BD59-A6C34878D82A}">
                    <a16:rowId xmlns:a16="http://schemas.microsoft.com/office/drawing/2014/main" val="2058312663"/>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B</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2.60</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76</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34.22</a:t>
                      </a:r>
                    </a:p>
                  </a:txBody>
                  <a:tcPr marL="9525" marR="9525" marT="9525" marB="0" anchor="b">
                    <a:noFill/>
                  </a:tcPr>
                </a:tc>
                <a:extLst>
                  <a:ext uri="{0D108BD9-81ED-4DB2-BD59-A6C34878D82A}">
                    <a16:rowId xmlns:a16="http://schemas.microsoft.com/office/drawing/2014/main" val="2250552241"/>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C</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31.12</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2572</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12.10</a:t>
                      </a:r>
                    </a:p>
                  </a:txBody>
                  <a:tcPr marL="9525" marR="9525" marT="9525" marB="0" anchor="b">
                    <a:solidFill>
                      <a:schemeClr val="accent5">
                        <a:lumMod val="60000"/>
                        <a:lumOff val="40000"/>
                      </a:schemeClr>
                    </a:solidFill>
                  </a:tcPr>
                </a:tc>
                <a:extLst>
                  <a:ext uri="{0D108BD9-81ED-4DB2-BD59-A6C34878D82A}">
                    <a16:rowId xmlns:a16="http://schemas.microsoft.com/office/drawing/2014/main" val="2277395620"/>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D</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3.31</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250</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13.23</a:t>
                      </a:r>
                    </a:p>
                  </a:txBody>
                  <a:tcPr marL="9525" marR="9525" marT="9525" marB="0" anchor="b">
                    <a:noFill/>
                  </a:tcPr>
                </a:tc>
                <a:extLst>
                  <a:ext uri="{0D108BD9-81ED-4DB2-BD59-A6C34878D82A}">
                    <a16:rowId xmlns:a16="http://schemas.microsoft.com/office/drawing/2014/main" val="2741549917"/>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E</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1.21</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156</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7.76</a:t>
                      </a:r>
                    </a:p>
                  </a:txBody>
                  <a:tcPr marL="9525" marR="9525" marT="9525" marB="0" anchor="b">
                    <a:noFill/>
                  </a:tcPr>
                </a:tc>
                <a:extLst>
                  <a:ext uri="{0D108BD9-81ED-4DB2-BD59-A6C34878D82A}">
                    <a16:rowId xmlns:a16="http://schemas.microsoft.com/office/drawing/2014/main" val="3840295231"/>
                  </a:ext>
                </a:extLst>
              </a:tr>
              <a:tr h="0">
                <a:tc>
                  <a:txBody>
                    <a:bodyPr/>
                    <a:lstStyle/>
                    <a:p>
                      <a:pPr algn="ctr" fontAlgn="b"/>
                      <a:r>
                        <a:rPr lang="lv-LV" sz="1800" b="1" u="none" strike="noStrike" dirty="0">
                          <a:effectLst/>
                          <a:latin typeface="Arial" panose="020B0604020202020204" pitchFamily="34" charset="0"/>
                          <a:cs typeface="Arial" panose="020B0604020202020204" pitchFamily="34" charset="0"/>
                        </a:rPr>
                        <a:t>F</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11.87</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1079</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11.00</a:t>
                      </a:r>
                    </a:p>
                  </a:txBody>
                  <a:tcPr marL="9525" marR="9525" marT="9525" marB="0" anchor="b">
                    <a:noFill/>
                  </a:tcPr>
                </a:tc>
                <a:extLst>
                  <a:ext uri="{0D108BD9-81ED-4DB2-BD59-A6C34878D82A}">
                    <a16:rowId xmlns:a16="http://schemas.microsoft.com/office/drawing/2014/main" val="3004206429"/>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G</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10.61</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1201</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8.84</a:t>
                      </a:r>
                    </a:p>
                  </a:txBody>
                  <a:tcPr marL="9525" marR="9525" marT="9525" marB="0" anchor="b">
                    <a:solidFill>
                      <a:schemeClr val="accent5">
                        <a:lumMod val="60000"/>
                        <a:lumOff val="40000"/>
                      </a:schemeClr>
                    </a:solidFill>
                  </a:tcPr>
                </a:tc>
                <a:extLst>
                  <a:ext uri="{0D108BD9-81ED-4DB2-BD59-A6C34878D82A}">
                    <a16:rowId xmlns:a16="http://schemas.microsoft.com/office/drawing/2014/main" val="242037077"/>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H</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9.49</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676</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14.04</a:t>
                      </a:r>
                    </a:p>
                  </a:txBody>
                  <a:tcPr marL="9525" marR="9525" marT="9525" marB="0" anchor="b">
                    <a:noFill/>
                  </a:tcPr>
                </a:tc>
                <a:extLst>
                  <a:ext uri="{0D108BD9-81ED-4DB2-BD59-A6C34878D82A}">
                    <a16:rowId xmlns:a16="http://schemas.microsoft.com/office/drawing/2014/main" val="4228807298"/>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I</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1.79</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355</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5.03</a:t>
                      </a:r>
                    </a:p>
                  </a:txBody>
                  <a:tcPr marL="9525" marR="9525" marT="9525" marB="0" anchor="b">
                    <a:noFill/>
                  </a:tcPr>
                </a:tc>
                <a:extLst>
                  <a:ext uri="{0D108BD9-81ED-4DB2-BD59-A6C34878D82A}">
                    <a16:rowId xmlns:a16="http://schemas.microsoft.com/office/drawing/2014/main" val="2477317859"/>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J</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0.29</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37</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7.78</a:t>
                      </a:r>
                    </a:p>
                  </a:txBody>
                  <a:tcPr marL="9525" marR="9525" marT="9525" marB="0" anchor="b">
                    <a:noFill/>
                  </a:tcPr>
                </a:tc>
                <a:extLst>
                  <a:ext uri="{0D108BD9-81ED-4DB2-BD59-A6C34878D82A}">
                    <a16:rowId xmlns:a16="http://schemas.microsoft.com/office/drawing/2014/main" val="2556851108"/>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K</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27</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extLst>
                  <a:ext uri="{0D108BD9-81ED-4DB2-BD59-A6C34878D82A}">
                    <a16:rowId xmlns:a16="http://schemas.microsoft.com/office/drawing/2014/main" val="1888442583"/>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L</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1.81</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211</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8.59</a:t>
                      </a:r>
                    </a:p>
                  </a:txBody>
                  <a:tcPr marL="9525" marR="9525" marT="9525" marB="0" anchor="b">
                    <a:noFill/>
                  </a:tcPr>
                </a:tc>
                <a:extLst>
                  <a:ext uri="{0D108BD9-81ED-4DB2-BD59-A6C34878D82A}">
                    <a16:rowId xmlns:a16="http://schemas.microsoft.com/office/drawing/2014/main" val="623237002"/>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M</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2.03</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234</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8.66</a:t>
                      </a:r>
                    </a:p>
                  </a:txBody>
                  <a:tcPr marL="9525" marR="9525" marT="9525" marB="0" anchor="b">
                    <a:noFill/>
                  </a:tcPr>
                </a:tc>
                <a:extLst>
                  <a:ext uri="{0D108BD9-81ED-4DB2-BD59-A6C34878D82A}">
                    <a16:rowId xmlns:a16="http://schemas.microsoft.com/office/drawing/2014/main" val="2581043534"/>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N</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1.49</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360</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4.13</a:t>
                      </a:r>
                    </a:p>
                  </a:txBody>
                  <a:tcPr marL="9525" marR="9525" marT="9525" marB="0" anchor="b">
                    <a:noFill/>
                  </a:tcPr>
                </a:tc>
                <a:extLst>
                  <a:ext uri="{0D108BD9-81ED-4DB2-BD59-A6C34878D82A}">
                    <a16:rowId xmlns:a16="http://schemas.microsoft.com/office/drawing/2014/main" val="1898693990"/>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O</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642</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extLst>
                  <a:ext uri="{0D108BD9-81ED-4DB2-BD59-A6C34878D82A}">
                    <a16:rowId xmlns:a16="http://schemas.microsoft.com/office/drawing/2014/main" val="1486216648"/>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P</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0.13</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1736</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0.07</a:t>
                      </a:r>
                    </a:p>
                  </a:txBody>
                  <a:tcPr marL="9525" marR="9525" marT="9525" marB="0" anchor="b">
                    <a:noFill/>
                  </a:tcPr>
                </a:tc>
                <a:extLst>
                  <a:ext uri="{0D108BD9-81ED-4DB2-BD59-A6C34878D82A}">
                    <a16:rowId xmlns:a16="http://schemas.microsoft.com/office/drawing/2014/main" val="2230957135"/>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Q</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1.25</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856</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1.46</a:t>
                      </a:r>
                    </a:p>
                  </a:txBody>
                  <a:tcPr marL="9525" marR="9525" marT="9525" marB="0" anchor="b"/>
                </a:tc>
                <a:extLst>
                  <a:ext uri="{0D108BD9-81ED-4DB2-BD59-A6C34878D82A}">
                    <a16:rowId xmlns:a16="http://schemas.microsoft.com/office/drawing/2014/main" val="3354537687"/>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R</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0.02</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397</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0.05</a:t>
                      </a:r>
                    </a:p>
                  </a:txBody>
                  <a:tcPr marL="9525" marR="9525" marT="9525" marB="0" anchor="b"/>
                </a:tc>
                <a:extLst>
                  <a:ext uri="{0D108BD9-81ED-4DB2-BD59-A6C34878D82A}">
                    <a16:rowId xmlns:a16="http://schemas.microsoft.com/office/drawing/2014/main" val="1097958246"/>
                  </a:ext>
                </a:extLst>
              </a:tr>
              <a:tr h="312314">
                <a:tc>
                  <a:txBody>
                    <a:bodyPr/>
                    <a:lstStyle/>
                    <a:p>
                      <a:pPr algn="ctr" fontAlgn="b"/>
                      <a:r>
                        <a:rPr lang="lv-LV" sz="1800" b="1" u="none" strike="noStrike" dirty="0">
                          <a:effectLst/>
                          <a:latin typeface="Arial" panose="020B0604020202020204" pitchFamily="34" charset="0"/>
                          <a:cs typeface="Arial" panose="020B0604020202020204" pitchFamily="34" charset="0"/>
                        </a:rPr>
                        <a:t>S</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0.46</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163</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2.83</a:t>
                      </a:r>
                    </a:p>
                  </a:txBody>
                  <a:tcPr marL="9525" marR="9525" marT="9525" marB="0" anchor="b"/>
                </a:tc>
                <a:extLst>
                  <a:ext uri="{0D108BD9-81ED-4DB2-BD59-A6C34878D82A}">
                    <a16:rowId xmlns:a16="http://schemas.microsoft.com/office/drawing/2014/main" val="2084506633"/>
                  </a:ext>
                </a:extLst>
              </a:tr>
              <a:tr h="312314">
                <a:tc>
                  <a:txBody>
                    <a:bodyPr/>
                    <a:lstStyle/>
                    <a:p>
                      <a:pPr algn="r" fontAlgn="b"/>
                      <a:r>
                        <a:rPr lang="lv-LV" sz="1800" b="1" u="none" strike="noStrike" dirty="0">
                          <a:effectLst/>
                          <a:latin typeface="Arial" panose="020B0604020202020204" pitchFamily="34" charset="0"/>
                          <a:cs typeface="Arial" panose="020B0604020202020204" pitchFamily="34" charset="0"/>
                        </a:rPr>
                        <a:t>Kopā</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108.44</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13804</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7.86</a:t>
                      </a:r>
                    </a:p>
                  </a:txBody>
                  <a:tcPr marL="9525" marR="9525" marT="9525" marB="0" anchor="b"/>
                </a:tc>
                <a:extLst>
                  <a:ext uri="{0D108BD9-81ED-4DB2-BD59-A6C34878D82A}">
                    <a16:rowId xmlns:a16="http://schemas.microsoft.com/office/drawing/2014/main" val="540429767"/>
                  </a:ext>
                </a:extLst>
              </a:tr>
            </a:tbl>
          </a:graphicData>
        </a:graphic>
      </p:graphicFrame>
      <p:sp>
        <p:nvSpPr>
          <p:cNvPr id="4" name="Title 1">
            <a:extLst>
              <a:ext uri="{FF2B5EF4-FFF2-40B4-BE49-F238E27FC236}">
                <a16:creationId xmlns:a16="http://schemas.microsoft.com/office/drawing/2014/main" id="{D5F570A8-A2FC-4FC0-B322-30FFB82D6CB8}"/>
              </a:ext>
            </a:extLst>
          </p:cNvPr>
          <p:cNvSpPr txBox="1">
            <a:spLocks/>
          </p:cNvSpPr>
          <p:nvPr/>
        </p:nvSpPr>
        <p:spPr>
          <a:xfrm>
            <a:off x="140676" y="3696698"/>
            <a:ext cx="3460651" cy="528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C – Apstrādes rūpniecība</a:t>
            </a:r>
          </a:p>
        </p:txBody>
      </p:sp>
      <p:sp>
        <p:nvSpPr>
          <p:cNvPr id="6" name="Title 1">
            <a:extLst>
              <a:ext uri="{FF2B5EF4-FFF2-40B4-BE49-F238E27FC236}">
                <a16:creationId xmlns:a16="http://schemas.microsoft.com/office/drawing/2014/main" id="{C34D7A57-8EBD-4BD5-A228-2906F013B25E}"/>
              </a:ext>
            </a:extLst>
          </p:cNvPr>
          <p:cNvSpPr txBox="1">
            <a:spLocks/>
          </p:cNvSpPr>
          <p:nvPr/>
        </p:nvSpPr>
        <p:spPr>
          <a:xfrm>
            <a:off x="140675" y="4426783"/>
            <a:ext cx="3460652" cy="14731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G – Vairumtirdzniecība un mazumtirdzniecība; automobiļu un motociklu remonts </a:t>
            </a:r>
          </a:p>
        </p:txBody>
      </p:sp>
      <p:sp>
        <p:nvSpPr>
          <p:cNvPr id="5" name="Title 1">
            <a:extLst>
              <a:ext uri="{FF2B5EF4-FFF2-40B4-BE49-F238E27FC236}">
                <a16:creationId xmlns:a16="http://schemas.microsoft.com/office/drawing/2014/main" id="{5F836BE6-F066-4108-8ED7-7970CC12C011}"/>
              </a:ext>
            </a:extLst>
          </p:cNvPr>
          <p:cNvSpPr txBox="1">
            <a:spLocks/>
          </p:cNvSpPr>
          <p:nvPr/>
        </p:nvSpPr>
        <p:spPr>
          <a:xfrm>
            <a:off x="140675" y="2425330"/>
            <a:ext cx="3460651" cy="528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A – Lauksaimniecība, mežsaimniecība, zivsaimniecība</a:t>
            </a:r>
          </a:p>
        </p:txBody>
      </p:sp>
      <p:sp>
        <p:nvSpPr>
          <p:cNvPr id="8" name="Title 1">
            <a:extLst>
              <a:ext uri="{FF2B5EF4-FFF2-40B4-BE49-F238E27FC236}">
                <a16:creationId xmlns:a16="http://schemas.microsoft.com/office/drawing/2014/main" id="{D0A9FE0B-3B1C-4CD3-B0C5-4B1AFB8CA06C}"/>
              </a:ext>
            </a:extLst>
          </p:cNvPr>
          <p:cNvSpPr txBox="1">
            <a:spLocks/>
          </p:cNvSpPr>
          <p:nvPr/>
        </p:nvSpPr>
        <p:spPr>
          <a:xfrm>
            <a:off x="140675" y="132896"/>
            <a:ext cx="3460652" cy="992519"/>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a:t>Dienvidkurzemes novads</a:t>
            </a:r>
            <a:endParaRPr lang="lv-LV" b="1" dirty="0">
              <a:solidFill>
                <a:schemeClr val="accent6">
                  <a:lumMod val="75000"/>
                </a:schemeClr>
              </a:solidFill>
            </a:endParaRPr>
          </a:p>
        </p:txBody>
      </p:sp>
    </p:spTree>
    <p:extLst>
      <p:ext uri="{BB962C8B-B14F-4D97-AF65-F5344CB8AC3E}">
        <p14:creationId xmlns:p14="http://schemas.microsoft.com/office/powerpoint/2010/main" val="1297914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CE77F70-02E5-42F5-94A0-E2D7A60A688C}"/>
              </a:ext>
            </a:extLst>
          </p:cNvPr>
          <p:cNvGrpSpPr/>
          <p:nvPr/>
        </p:nvGrpSpPr>
        <p:grpSpPr>
          <a:xfrm>
            <a:off x="4681904" y="0"/>
            <a:ext cx="7510096" cy="6858000"/>
            <a:chOff x="4681904" y="0"/>
            <a:chExt cx="7510096" cy="6858000"/>
          </a:xfrm>
        </p:grpSpPr>
        <p:pic>
          <p:nvPicPr>
            <p:cNvPr id="6" name="Picture 5" descr="Map&#10;&#10;Description automatically generated">
              <a:extLst>
                <a:ext uri="{FF2B5EF4-FFF2-40B4-BE49-F238E27FC236}">
                  <a16:creationId xmlns:a16="http://schemas.microsoft.com/office/drawing/2014/main" id="{69356BB3-0D50-480D-9489-835D82E05363}"/>
                </a:ext>
              </a:extLst>
            </p:cNvPr>
            <p:cNvPicPr>
              <a:picLocks noChangeAspect="1"/>
            </p:cNvPicPr>
            <p:nvPr/>
          </p:nvPicPr>
          <p:blipFill rotWithShape="1">
            <a:blip r:embed="rId2">
              <a:extLst>
                <a:ext uri="{28A0092B-C50C-407E-A947-70E740481C1C}">
                  <a14:useLocalDpi xmlns:a14="http://schemas.microsoft.com/office/drawing/2010/main" val="0"/>
                </a:ext>
              </a:extLst>
            </a:blip>
            <a:srcRect l="11827" t="7214" r="10205" b="9650"/>
            <a:stretch/>
          </p:blipFill>
          <p:spPr>
            <a:xfrm>
              <a:off x="6647543" y="0"/>
              <a:ext cx="5544457" cy="685800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04B78CB9-8F28-4665-B563-1CE0528B0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681904" y="0"/>
              <a:ext cx="5126919" cy="6858000"/>
            </a:xfrm>
            <a:prstGeom prst="rect">
              <a:avLst/>
            </a:prstGeom>
          </p:spPr>
        </p:pic>
      </p:grpSp>
      <p:sp>
        <p:nvSpPr>
          <p:cNvPr id="2" name="Title 1">
            <a:extLst>
              <a:ext uri="{FF2B5EF4-FFF2-40B4-BE49-F238E27FC236}">
                <a16:creationId xmlns:a16="http://schemas.microsoft.com/office/drawing/2014/main" id="{AB2E6D72-445A-4D8B-90F2-CDC2582EC8E8}"/>
              </a:ext>
            </a:extLst>
          </p:cNvPr>
          <p:cNvSpPr>
            <a:spLocks noGrp="1"/>
          </p:cNvSpPr>
          <p:nvPr>
            <p:ph type="title"/>
          </p:nvPr>
        </p:nvSpPr>
        <p:spPr>
          <a:xfrm>
            <a:off x="333826" y="145143"/>
            <a:ext cx="6172202" cy="1292330"/>
          </a:xfrm>
        </p:spPr>
        <p:txBody>
          <a:bodyPr>
            <a:normAutofit fontScale="90000"/>
          </a:bodyPr>
          <a:lstStyle/>
          <a:p>
            <a:r>
              <a:rPr lang="lv-LV" b="1" dirty="0"/>
              <a:t>Saldus novads </a:t>
            </a:r>
            <a:r>
              <a:rPr lang="lv-LV" i="1" dirty="0"/>
              <a:t>+ Brocēnu novads</a:t>
            </a:r>
            <a:endParaRPr lang="lv-LV" i="1" dirty="0">
              <a:solidFill>
                <a:schemeClr val="accent6">
                  <a:lumMod val="75000"/>
                </a:schemeClr>
              </a:solidFill>
            </a:endParaRPr>
          </a:p>
        </p:txBody>
      </p:sp>
      <p:pic>
        <p:nvPicPr>
          <p:cNvPr id="5" name="Picture 4" descr="A picture containing tableware, plate, dishware&#10;&#10;Description automatically generated">
            <a:extLst>
              <a:ext uri="{FF2B5EF4-FFF2-40B4-BE49-F238E27FC236}">
                <a16:creationId xmlns:a16="http://schemas.microsoft.com/office/drawing/2014/main" id="{0A99ABE4-4859-41DD-B63D-162F9B575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71029"/>
            <a:ext cx="986971" cy="986971"/>
          </a:xfrm>
          <a:prstGeom prst="rect">
            <a:avLst/>
          </a:prstGeom>
        </p:spPr>
      </p:pic>
      <p:sp>
        <p:nvSpPr>
          <p:cNvPr id="16" name="Content Placeholder 2">
            <a:extLst>
              <a:ext uri="{FF2B5EF4-FFF2-40B4-BE49-F238E27FC236}">
                <a16:creationId xmlns:a16="http://schemas.microsoft.com/office/drawing/2014/main" id="{39AC5EE8-D69E-4862-B531-BA2A784BC1AB}"/>
              </a:ext>
            </a:extLst>
          </p:cNvPr>
          <p:cNvSpPr txBox="1">
            <a:spLocks/>
          </p:cNvSpPr>
          <p:nvPr/>
        </p:nvSpPr>
        <p:spPr>
          <a:xfrm>
            <a:off x="253997" y="2220462"/>
            <a:ext cx="6331859" cy="2417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v-LV" dirty="0"/>
              <a:t>Ražošana (celtniecības materiāli, pārtikas produkti);</a:t>
            </a:r>
          </a:p>
          <a:p>
            <a:pPr algn="just"/>
            <a:r>
              <a:rPr lang="lv-LV" dirty="0"/>
              <a:t>Metālapstrāde;</a:t>
            </a:r>
          </a:p>
          <a:p>
            <a:pPr algn="just"/>
            <a:r>
              <a:rPr lang="lv-LV" dirty="0"/>
              <a:t>Kokapstrāde;</a:t>
            </a:r>
          </a:p>
          <a:p>
            <a:pPr algn="just"/>
            <a:r>
              <a:rPr lang="lv-LV" dirty="0"/>
              <a:t>Karjeru izstrāde un ieguves rūpniecība.</a:t>
            </a:r>
          </a:p>
          <a:p>
            <a:pPr algn="just"/>
            <a:endParaRPr lang="lv-LV" dirty="0"/>
          </a:p>
          <a:p>
            <a:pPr algn="just"/>
            <a:endParaRPr lang="lv-LV" dirty="0"/>
          </a:p>
        </p:txBody>
      </p:sp>
      <p:sp>
        <p:nvSpPr>
          <p:cNvPr id="3" name="Slide Number Placeholder 2">
            <a:extLst>
              <a:ext uri="{FF2B5EF4-FFF2-40B4-BE49-F238E27FC236}">
                <a16:creationId xmlns:a16="http://schemas.microsoft.com/office/drawing/2014/main" id="{3BE91567-D469-4CE8-BDF2-EF17173D16F0}"/>
              </a:ext>
            </a:extLst>
          </p:cNvPr>
          <p:cNvSpPr>
            <a:spLocks noGrp="1"/>
          </p:cNvSpPr>
          <p:nvPr>
            <p:ph type="sldNum" sz="quarter" idx="12"/>
          </p:nvPr>
        </p:nvSpPr>
        <p:spPr/>
        <p:txBody>
          <a:bodyPr/>
          <a:lstStyle/>
          <a:p>
            <a:fld id="{C3DEE456-327C-4234-B28A-963C3399B45E}" type="slidenum">
              <a:rPr lang="lv-LV" smtClean="0"/>
              <a:t>25</a:t>
            </a:fld>
            <a:endParaRPr lang="lv-LV"/>
          </a:p>
        </p:txBody>
      </p:sp>
    </p:spTree>
    <p:extLst>
      <p:ext uri="{BB962C8B-B14F-4D97-AF65-F5344CB8AC3E}">
        <p14:creationId xmlns:p14="http://schemas.microsoft.com/office/powerpoint/2010/main" val="3173093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6A232DE-EF6D-4A90-A69A-CAD4031074FC}"/>
              </a:ext>
            </a:extLst>
          </p:cNvPr>
          <p:cNvGrpSpPr/>
          <p:nvPr/>
        </p:nvGrpSpPr>
        <p:grpSpPr>
          <a:xfrm>
            <a:off x="4681904" y="0"/>
            <a:ext cx="7510096" cy="6858000"/>
            <a:chOff x="4681904" y="0"/>
            <a:chExt cx="7510096" cy="6858000"/>
          </a:xfrm>
        </p:grpSpPr>
        <p:pic>
          <p:nvPicPr>
            <p:cNvPr id="7" name="Picture 6" descr="Map&#10;&#10;Description automatically generated">
              <a:extLst>
                <a:ext uri="{FF2B5EF4-FFF2-40B4-BE49-F238E27FC236}">
                  <a16:creationId xmlns:a16="http://schemas.microsoft.com/office/drawing/2014/main" id="{93DF976A-63BB-4C1B-BFA6-0A0E54671EEC}"/>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1827" t="7214" r="10205" b="9650"/>
            <a:stretch/>
          </p:blipFill>
          <p:spPr>
            <a:xfrm>
              <a:off x="6647543" y="0"/>
              <a:ext cx="5544457" cy="6858000"/>
            </a:xfrm>
            <a:prstGeom prst="rect">
              <a:avLst/>
            </a:prstGeom>
          </p:spPr>
        </p:pic>
        <p:pic>
          <p:nvPicPr>
            <p:cNvPr id="8" name="Picture 7" descr="A picture containing background pattern&#10;&#10;Description automatically generated">
              <a:extLst>
                <a:ext uri="{FF2B5EF4-FFF2-40B4-BE49-F238E27FC236}">
                  <a16:creationId xmlns:a16="http://schemas.microsoft.com/office/drawing/2014/main" id="{4F8DBF49-9363-45A4-823A-2C27E030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681904" y="0"/>
              <a:ext cx="5126919" cy="6858000"/>
            </a:xfrm>
            <a:prstGeom prst="rect">
              <a:avLst/>
            </a:prstGeom>
          </p:spPr>
        </p:pic>
      </p:grpSp>
      <p:pic>
        <p:nvPicPr>
          <p:cNvPr id="5" name="Picture 4" descr="A picture containing tableware, plate, dishware&#10;&#10;Description automatically generated">
            <a:extLst>
              <a:ext uri="{FF2B5EF4-FFF2-40B4-BE49-F238E27FC236}">
                <a16:creationId xmlns:a16="http://schemas.microsoft.com/office/drawing/2014/main" id="{0A99ABE4-4859-41DD-B63D-162F9B575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71029"/>
            <a:ext cx="986971" cy="986971"/>
          </a:xfrm>
          <a:prstGeom prst="rect">
            <a:avLst/>
          </a:prstGeom>
        </p:spPr>
      </p:pic>
      <p:sp>
        <p:nvSpPr>
          <p:cNvPr id="16" name="Content Placeholder 2">
            <a:extLst>
              <a:ext uri="{FF2B5EF4-FFF2-40B4-BE49-F238E27FC236}">
                <a16:creationId xmlns:a16="http://schemas.microsoft.com/office/drawing/2014/main" id="{39AC5EE8-D69E-4862-B531-BA2A784BC1AB}"/>
              </a:ext>
            </a:extLst>
          </p:cNvPr>
          <p:cNvSpPr txBox="1">
            <a:spLocks/>
          </p:cNvSpPr>
          <p:nvPr/>
        </p:nvSpPr>
        <p:spPr>
          <a:xfrm>
            <a:off x="306306" y="1113915"/>
            <a:ext cx="11084589" cy="47571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b="1" dirty="0"/>
              <a:t>Saldus novads.</a:t>
            </a:r>
          </a:p>
          <a:p>
            <a:pPr marL="0" indent="0" algn="just">
              <a:buNone/>
            </a:pPr>
            <a:r>
              <a:rPr lang="lv-LV" dirty="0"/>
              <a:t>2.1.5. atbalstīt inovatīvo ideju realizēšanu uzņēmējdarbībā un uzņēmēju dalību inovatīvos projektos; </a:t>
            </a:r>
          </a:p>
          <a:p>
            <a:pPr marL="0" indent="0" algn="just">
              <a:buNone/>
            </a:pPr>
            <a:r>
              <a:rPr lang="lv-LV" dirty="0"/>
              <a:t>2.1.6. IKT infrastruktūras attīstība, uzņēmēju izglītošana IT jautājumos</a:t>
            </a:r>
          </a:p>
          <a:p>
            <a:pPr marL="0" indent="0" algn="just">
              <a:buNone/>
            </a:pPr>
            <a:r>
              <a:rPr lang="lv-LV" dirty="0"/>
              <a:t>2.2.1. veicināt lauku uzņēmējdarbības dažādošanu un jaunu lauksaimniecības uzņēmumu veidošanos, t.sk. mājražošanas attīstība; </a:t>
            </a:r>
          </a:p>
          <a:p>
            <a:pPr marL="0" indent="0" algn="just">
              <a:buNone/>
            </a:pPr>
            <a:r>
              <a:rPr lang="lv-LV" dirty="0"/>
              <a:t>2.2.3. nodrošināt un attīstīt sadarbību ar lauku teritorijām komercdarbības attīstības jautājumos; </a:t>
            </a:r>
          </a:p>
          <a:p>
            <a:pPr marL="0" indent="0" algn="just">
              <a:buNone/>
            </a:pPr>
            <a:r>
              <a:rPr lang="lv-LV" b="1" dirty="0"/>
              <a:t>Brocēnu novads.</a:t>
            </a:r>
          </a:p>
          <a:p>
            <a:pPr marL="0" indent="0" algn="just">
              <a:buNone/>
            </a:pPr>
            <a:r>
              <a:rPr lang="lv-LV" dirty="0"/>
              <a:t>RV3.1: Uzņēmējdarbības vide un sadarbība</a:t>
            </a:r>
          </a:p>
          <a:p>
            <a:pPr marL="0" indent="0" algn="just">
              <a:buNone/>
            </a:pPr>
            <a:r>
              <a:rPr lang="lv-LV" dirty="0"/>
              <a:t>RV3.2: Tūrisms</a:t>
            </a:r>
          </a:p>
        </p:txBody>
      </p:sp>
      <p:sp>
        <p:nvSpPr>
          <p:cNvPr id="3" name="Slide Number Placeholder 2">
            <a:extLst>
              <a:ext uri="{FF2B5EF4-FFF2-40B4-BE49-F238E27FC236}">
                <a16:creationId xmlns:a16="http://schemas.microsoft.com/office/drawing/2014/main" id="{12F64A4B-12C4-473A-9BC0-AE030811B54E}"/>
              </a:ext>
            </a:extLst>
          </p:cNvPr>
          <p:cNvSpPr>
            <a:spLocks noGrp="1"/>
          </p:cNvSpPr>
          <p:nvPr>
            <p:ph type="sldNum" sz="quarter" idx="12"/>
          </p:nvPr>
        </p:nvSpPr>
        <p:spPr/>
        <p:txBody>
          <a:bodyPr/>
          <a:lstStyle/>
          <a:p>
            <a:fld id="{C3DEE456-327C-4234-B28A-963C3399B45E}" type="slidenum">
              <a:rPr lang="lv-LV" smtClean="0"/>
              <a:t>26</a:t>
            </a:fld>
            <a:endParaRPr lang="lv-LV"/>
          </a:p>
        </p:txBody>
      </p:sp>
      <p:sp>
        <p:nvSpPr>
          <p:cNvPr id="11" name="Title 1">
            <a:extLst>
              <a:ext uri="{FF2B5EF4-FFF2-40B4-BE49-F238E27FC236}">
                <a16:creationId xmlns:a16="http://schemas.microsoft.com/office/drawing/2014/main" id="{ACA0EDF7-2EBA-4275-BE96-3D29AC85F2DC}"/>
              </a:ext>
            </a:extLst>
          </p:cNvPr>
          <p:cNvSpPr>
            <a:spLocks noGrp="1"/>
          </p:cNvSpPr>
          <p:nvPr>
            <p:ph type="title"/>
          </p:nvPr>
        </p:nvSpPr>
        <p:spPr>
          <a:xfrm>
            <a:off x="306306" y="-17571"/>
            <a:ext cx="8078654" cy="1292330"/>
          </a:xfrm>
        </p:spPr>
        <p:txBody>
          <a:bodyPr>
            <a:normAutofit/>
          </a:bodyPr>
          <a:lstStyle/>
          <a:p>
            <a:r>
              <a:rPr lang="lv-LV" b="1" dirty="0"/>
              <a:t>Saldus novads </a:t>
            </a:r>
            <a:r>
              <a:rPr lang="lv-LV" i="1" dirty="0"/>
              <a:t>+ Brocēnu novads</a:t>
            </a:r>
            <a:endParaRPr lang="lv-LV" i="1" dirty="0">
              <a:solidFill>
                <a:schemeClr val="accent6">
                  <a:lumMod val="75000"/>
                </a:schemeClr>
              </a:solidFill>
            </a:endParaRPr>
          </a:p>
        </p:txBody>
      </p:sp>
    </p:spTree>
    <p:extLst>
      <p:ext uri="{BB962C8B-B14F-4D97-AF65-F5344CB8AC3E}">
        <p14:creationId xmlns:p14="http://schemas.microsoft.com/office/powerpoint/2010/main" val="1602820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2D4ACB-DB95-46D8-884D-9D81DA6F030A}"/>
              </a:ext>
            </a:extLst>
          </p:cNvPr>
          <p:cNvSpPr>
            <a:spLocks noGrp="1"/>
          </p:cNvSpPr>
          <p:nvPr>
            <p:ph type="sldNum" sz="quarter" idx="12"/>
          </p:nvPr>
        </p:nvSpPr>
        <p:spPr>
          <a:xfrm>
            <a:off x="8610600" y="6356350"/>
            <a:ext cx="2743200" cy="365125"/>
          </a:xfrm>
        </p:spPr>
        <p:txBody>
          <a:bodyPr>
            <a:normAutofit/>
          </a:bodyPr>
          <a:lstStyle/>
          <a:p>
            <a:pPr>
              <a:spcAft>
                <a:spcPts val="600"/>
              </a:spcAft>
            </a:pPr>
            <a:fld id="{C3DEE456-327C-4234-B28A-963C3399B45E}" type="slidenum">
              <a:rPr lang="lv-LV" smtClean="0"/>
              <a:pPr>
                <a:spcAft>
                  <a:spcPts val="600"/>
                </a:spcAft>
              </a:pPr>
              <a:t>27</a:t>
            </a:fld>
            <a:endParaRPr lang="lv-LV"/>
          </a:p>
        </p:txBody>
      </p:sp>
      <p:graphicFrame>
        <p:nvGraphicFramePr>
          <p:cNvPr id="3" name="Table 2">
            <a:extLst>
              <a:ext uri="{FF2B5EF4-FFF2-40B4-BE49-F238E27FC236}">
                <a16:creationId xmlns:a16="http://schemas.microsoft.com/office/drawing/2014/main" id="{7F637F77-51AA-4F6E-BEB3-B29AD2D3B2C3}"/>
              </a:ext>
            </a:extLst>
          </p:cNvPr>
          <p:cNvGraphicFramePr>
            <a:graphicFrameLocks noGrp="1"/>
          </p:cNvGraphicFramePr>
          <p:nvPr>
            <p:extLst>
              <p:ext uri="{D42A27DB-BD31-4B8C-83A1-F6EECF244321}">
                <p14:modId xmlns:p14="http://schemas.microsoft.com/office/powerpoint/2010/main" val="1218967968"/>
              </p:ext>
            </p:extLst>
          </p:nvPr>
        </p:nvGraphicFramePr>
        <p:xfrm>
          <a:off x="3601329" y="0"/>
          <a:ext cx="8590672" cy="6858003"/>
        </p:xfrm>
        <a:graphic>
          <a:graphicData uri="http://schemas.openxmlformats.org/drawingml/2006/table">
            <a:tbl>
              <a:tblPr firstRow="1" bandRow="1">
                <a:tableStyleId>{5940675A-B579-460E-94D1-54222C63F5DA}</a:tableStyleId>
              </a:tblPr>
              <a:tblGrid>
                <a:gridCol w="667606">
                  <a:extLst>
                    <a:ext uri="{9D8B030D-6E8A-4147-A177-3AD203B41FA5}">
                      <a16:colId xmlns:a16="http://schemas.microsoft.com/office/drawing/2014/main" val="3351016846"/>
                    </a:ext>
                  </a:extLst>
                </a:gridCol>
                <a:gridCol w="2695751">
                  <a:extLst>
                    <a:ext uri="{9D8B030D-6E8A-4147-A177-3AD203B41FA5}">
                      <a16:colId xmlns:a16="http://schemas.microsoft.com/office/drawing/2014/main" val="3977251671"/>
                    </a:ext>
                  </a:extLst>
                </a:gridCol>
                <a:gridCol w="2391267">
                  <a:extLst>
                    <a:ext uri="{9D8B030D-6E8A-4147-A177-3AD203B41FA5}">
                      <a16:colId xmlns:a16="http://schemas.microsoft.com/office/drawing/2014/main" val="1095363779"/>
                    </a:ext>
                  </a:extLst>
                </a:gridCol>
                <a:gridCol w="2836048">
                  <a:extLst>
                    <a:ext uri="{9D8B030D-6E8A-4147-A177-3AD203B41FA5}">
                      <a16:colId xmlns:a16="http://schemas.microsoft.com/office/drawing/2014/main" val="1703980792"/>
                    </a:ext>
                  </a:extLst>
                </a:gridCol>
              </a:tblGrid>
              <a:tr h="616429">
                <a:tc>
                  <a:txBody>
                    <a:bodyPr/>
                    <a:lstStyle/>
                    <a:p>
                      <a:pPr algn="l" fontAlgn="b"/>
                      <a:endParaRPr lang="lv-LV" sz="1800" b="0" i="0" u="none" strike="noStrike" dirty="0">
                        <a:solidFill>
                          <a:srgbClr val="000000"/>
                        </a:solidFill>
                        <a:effectLst/>
                        <a:latin typeface="Calibri" panose="020F0502020204030204" pitchFamily="34" charset="0"/>
                      </a:endParaRPr>
                    </a:p>
                  </a:txBody>
                  <a:tcPr marL="11822" marR="11822" marT="11822" marB="0" anchor="b">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Pievienotā vērtība, </a:t>
                      </a:r>
                      <a:r>
                        <a:rPr lang="lv-LV" sz="1800" b="1" u="none" strike="noStrike" dirty="0" err="1">
                          <a:solidFill>
                            <a:sysClr val="windowText" lastClr="000000"/>
                          </a:solidFill>
                          <a:effectLst/>
                          <a:latin typeface="Arial" panose="020B0604020202020204" pitchFamily="34" charset="0"/>
                          <a:cs typeface="Arial" panose="020B0604020202020204" pitchFamily="34" charset="0"/>
                        </a:rPr>
                        <a:t>milj.EUR</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Darba vietu skaits</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Pievienotā vērtība uz darba vietu, </a:t>
                      </a:r>
                      <a:r>
                        <a:rPr lang="lv-LV" sz="1800" b="1" u="none" strike="noStrike" dirty="0" err="1">
                          <a:solidFill>
                            <a:sysClr val="windowText" lastClr="000000"/>
                          </a:solidFill>
                          <a:effectLst/>
                          <a:latin typeface="Arial" panose="020B0604020202020204" pitchFamily="34" charset="0"/>
                          <a:cs typeface="Arial" panose="020B0604020202020204" pitchFamily="34" charset="0"/>
                        </a:rPr>
                        <a:t>tūkst.EUR</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extLst>
                  <a:ext uri="{0D108BD9-81ED-4DB2-BD59-A6C34878D82A}">
                    <a16:rowId xmlns:a16="http://schemas.microsoft.com/office/drawing/2014/main" val="1275252861"/>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A</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21.96</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2045</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10.74</a:t>
                      </a:r>
                    </a:p>
                  </a:txBody>
                  <a:tcPr marL="9525" marR="9525" marT="9525" marB="0" anchor="b">
                    <a:solidFill>
                      <a:schemeClr val="accent5">
                        <a:lumMod val="60000"/>
                        <a:lumOff val="40000"/>
                      </a:schemeClr>
                    </a:solidFill>
                  </a:tcPr>
                </a:tc>
                <a:extLst>
                  <a:ext uri="{0D108BD9-81ED-4DB2-BD59-A6C34878D82A}">
                    <a16:rowId xmlns:a16="http://schemas.microsoft.com/office/drawing/2014/main" val="2058312663"/>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B</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6.35</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147</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43.23</a:t>
                      </a:r>
                    </a:p>
                  </a:txBody>
                  <a:tcPr marL="9525" marR="9525" marT="9525" marB="0" anchor="b">
                    <a:noFill/>
                  </a:tcPr>
                </a:tc>
                <a:extLst>
                  <a:ext uri="{0D108BD9-81ED-4DB2-BD59-A6C34878D82A}">
                    <a16:rowId xmlns:a16="http://schemas.microsoft.com/office/drawing/2014/main" val="2250552241"/>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C</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50.11</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2129</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23.54</a:t>
                      </a:r>
                    </a:p>
                  </a:txBody>
                  <a:tcPr marL="9525" marR="9525" marT="9525" marB="0" anchor="b">
                    <a:solidFill>
                      <a:schemeClr val="accent5">
                        <a:lumMod val="60000"/>
                        <a:lumOff val="40000"/>
                      </a:schemeClr>
                    </a:solidFill>
                  </a:tcPr>
                </a:tc>
                <a:extLst>
                  <a:ext uri="{0D108BD9-81ED-4DB2-BD59-A6C34878D82A}">
                    <a16:rowId xmlns:a16="http://schemas.microsoft.com/office/drawing/2014/main" val="2277395620"/>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D</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3.77</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139</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27.09</a:t>
                      </a:r>
                    </a:p>
                  </a:txBody>
                  <a:tcPr marL="9525" marR="9525" marT="9525" marB="0" anchor="b">
                    <a:noFill/>
                  </a:tcPr>
                </a:tc>
                <a:extLst>
                  <a:ext uri="{0D108BD9-81ED-4DB2-BD59-A6C34878D82A}">
                    <a16:rowId xmlns:a16="http://schemas.microsoft.com/office/drawing/2014/main" val="2741549917"/>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E</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2.01</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101</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19.87</a:t>
                      </a:r>
                    </a:p>
                  </a:txBody>
                  <a:tcPr marL="9525" marR="9525" marT="9525" marB="0" anchor="b">
                    <a:noFill/>
                  </a:tcPr>
                </a:tc>
                <a:extLst>
                  <a:ext uri="{0D108BD9-81ED-4DB2-BD59-A6C34878D82A}">
                    <a16:rowId xmlns:a16="http://schemas.microsoft.com/office/drawing/2014/main" val="3840295231"/>
                  </a:ext>
                </a:extLst>
              </a:tr>
              <a:tr h="288343">
                <a:tc>
                  <a:txBody>
                    <a:bodyPr/>
                    <a:lstStyle/>
                    <a:p>
                      <a:pPr algn="ctr" fontAlgn="b"/>
                      <a:r>
                        <a:rPr lang="lv-LV" sz="1800" b="1" u="none" strike="noStrike" dirty="0">
                          <a:effectLst/>
                          <a:latin typeface="Arial" panose="020B0604020202020204" pitchFamily="34" charset="0"/>
                          <a:cs typeface="Arial" panose="020B0604020202020204" pitchFamily="34" charset="0"/>
                        </a:rPr>
                        <a:t>F</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24.27</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646</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37.57</a:t>
                      </a:r>
                    </a:p>
                  </a:txBody>
                  <a:tcPr marL="9525" marR="9525" marT="9525" marB="0" anchor="b">
                    <a:solidFill>
                      <a:schemeClr val="accent5">
                        <a:lumMod val="60000"/>
                        <a:lumOff val="40000"/>
                      </a:schemeClr>
                    </a:solidFill>
                  </a:tcPr>
                </a:tc>
                <a:extLst>
                  <a:ext uri="{0D108BD9-81ED-4DB2-BD59-A6C34878D82A}">
                    <a16:rowId xmlns:a16="http://schemas.microsoft.com/office/drawing/2014/main" val="3004206429"/>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G</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20.97</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1612</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13.01</a:t>
                      </a:r>
                    </a:p>
                  </a:txBody>
                  <a:tcPr marL="9525" marR="9525" marT="9525" marB="0" anchor="b">
                    <a:noFill/>
                  </a:tcPr>
                </a:tc>
                <a:extLst>
                  <a:ext uri="{0D108BD9-81ED-4DB2-BD59-A6C34878D82A}">
                    <a16:rowId xmlns:a16="http://schemas.microsoft.com/office/drawing/2014/main" val="242037077"/>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H</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9.37</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709</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13.22</a:t>
                      </a:r>
                    </a:p>
                  </a:txBody>
                  <a:tcPr marL="9525" marR="9525" marT="9525" marB="0" anchor="b">
                    <a:noFill/>
                  </a:tcPr>
                </a:tc>
                <a:extLst>
                  <a:ext uri="{0D108BD9-81ED-4DB2-BD59-A6C34878D82A}">
                    <a16:rowId xmlns:a16="http://schemas.microsoft.com/office/drawing/2014/main" val="4228807298"/>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I</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1.56</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273</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5.70</a:t>
                      </a:r>
                    </a:p>
                  </a:txBody>
                  <a:tcPr marL="9525" marR="9525" marT="9525" marB="0" anchor="b">
                    <a:noFill/>
                  </a:tcPr>
                </a:tc>
                <a:extLst>
                  <a:ext uri="{0D108BD9-81ED-4DB2-BD59-A6C34878D82A}">
                    <a16:rowId xmlns:a16="http://schemas.microsoft.com/office/drawing/2014/main" val="2477317859"/>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J</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6.46</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165</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39.14</a:t>
                      </a:r>
                    </a:p>
                  </a:txBody>
                  <a:tcPr marL="9525" marR="9525" marT="9525" marB="0" anchor="b">
                    <a:noFill/>
                  </a:tcPr>
                </a:tc>
                <a:extLst>
                  <a:ext uri="{0D108BD9-81ED-4DB2-BD59-A6C34878D82A}">
                    <a16:rowId xmlns:a16="http://schemas.microsoft.com/office/drawing/2014/main" val="2556851108"/>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K</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74</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extLst>
                  <a:ext uri="{0D108BD9-81ED-4DB2-BD59-A6C34878D82A}">
                    <a16:rowId xmlns:a16="http://schemas.microsoft.com/office/drawing/2014/main" val="1888442583"/>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L</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9.25</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300</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30.85</a:t>
                      </a:r>
                    </a:p>
                  </a:txBody>
                  <a:tcPr marL="9525" marR="9525" marT="9525" marB="0" anchor="b">
                    <a:noFill/>
                  </a:tcPr>
                </a:tc>
                <a:extLst>
                  <a:ext uri="{0D108BD9-81ED-4DB2-BD59-A6C34878D82A}">
                    <a16:rowId xmlns:a16="http://schemas.microsoft.com/office/drawing/2014/main" val="623237002"/>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M</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2.67</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312</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8.55</a:t>
                      </a:r>
                    </a:p>
                  </a:txBody>
                  <a:tcPr marL="9525" marR="9525" marT="9525" marB="0" anchor="b">
                    <a:noFill/>
                  </a:tcPr>
                </a:tc>
                <a:extLst>
                  <a:ext uri="{0D108BD9-81ED-4DB2-BD59-A6C34878D82A}">
                    <a16:rowId xmlns:a16="http://schemas.microsoft.com/office/drawing/2014/main" val="2581043534"/>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N</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1.59</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273</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5.83</a:t>
                      </a:r>
                    </a:p>
                  </a:txBody>
                  <a:tcPr marL="9525" marR="9525" marT="9525" marB="0" anchor="b">
                    <a:noFill/>
                  </a:tcPr>
                </a:tc>
                <a:extLst>
                  <a:ext uri="{0D108BD9-81ED-4DB2-BD59-A6C34878D82A}">
                    <a16:rowId xmlns:a16="http://schemas.microsoft.com/office/drawing/2014/main" val="1898693990"/>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O</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679</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extLst>
                  <a:ext uri="{0D108BD9-81ED-4DB2-BD59-A6C34878D82A}">
                    <a16:rowId xmlns:a16="http://schemas.microsoft.com/office/drawing/2014/main" val="1486216648"/>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P</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0.31</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1568</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0.20</a:t>
                      </a:r>
                    </a:p>
                  </a:txBody>
                  <a:tcPr marL="9525" marR="9525" marT="9525" marB="0" anchor="b">
                    <a:noFill/>
                  </a:tcPr>
                </a:tc>
                <a:extLst>
                  <a:ext uri="{0D108BD9-81ED-4DB2-BD59-A6C34878D82A}">
                    <a16:rowId xmlns:a16="http://schemas.microsoft.com/office/drawing/2014/main" val="2230957135"/>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Q</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1.41</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428</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3.30</a:t>
                      </a:r>
                    </a:p>
                  </a:txBody>
                  <a:tcPr marL="9525" marR="9525" marT="9525" marB="0" anchor="b"/>
                </a:tc>
                <a:extLst>
                  <a:ext uri="{0D108BD9-81ED-4DB2-BD59-A6C34878D82A}">
                    <a16:rowId xmlns:a16="http://schemas.microsoft.com/office/drawing/2014/main" val="3354537687"/>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R</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1.89</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300</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6.30</a:t>
                      </a:r>
                    </a:p>
                  </a:txBody>
                  <a:tcPr marL="9525" marR="9525" marT="9525" marB="0" anchor="b"/>
                </a:tc>
                <a:extLst>
                  <a:ext uri="{0D108BD9-81ED-4DB2-BD59-A6C34878D82A}">
                    <a16:rowId xmlns:a16="http://schemas.microsoft.com/office/drawing/2014/main" val="1097958246"/>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S</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0.74</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283</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2.63</a:t>
                      </a:r>
                    </a:p>
                  </a:txBody>
                  <a:tcPr marL="9525" marR="9525" marT="9525" marB="0" anchor="b"/>
                </a:tc>
                <a:extLst>
                  <a:ext uri="{0D108BD9-81ED-4DB2-BD59-A6C34878D82A}">
                    <a16:rowId xmlns:a16="http://schemas.microsoft.com/office/drawing/2014/main" val="2084506633"/>
                  </a:ext>
                </a:extLst>
              </a:tr>
              <a:tr h="288343">
                <a:tc>
                  <a:txBody>
                    <a:bodyPr/>
                    <a:lstStyle/>
                    <a:p>
                      <a:pPr algn="r" fontAlgn="b"/>
                      <a:r>
                        <a:rPr lang="lv-LV" sz="1800" b="1" u="none" strike="noStrike" dirty="0">
                          <a:effectLst/>
                          <a:latin typeface="Arial" panose="020B0604020202020204" pitchFamily="34" charset="0"/>
                          <a:cs typeface="Arial" panose="020B0604020202020204" pitchFamily="34" charset="0"/>
                        </a:rPr>
                        <a:t>Kopā</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164.69</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12183</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13.52</a:t>
                      </a:r>
                    </a:p>
                  </a:txBody>
                  <a:tcPr marL="9525" marR="9525" marT="9525" marB="0" anchor="b"/>
                </a:tc>
                <a:extLst>
                  <a:ext uri="{0D108BD9-81ED-4DB2-BD59-A6C34878D82A}">
                    <a16:rowId xmlns:a16="http://schemas.microsoft.com/office/drawing/2014/main" val="540429767"/>
                  </a:ext>
                </a:extLst>
              </a:tr>
            </a:tbl>
          </a:graphicData>
        </a:graphic>
      </p:graphicFrame>
      <p:sp>
        <p:nvSpPr>
          <p:cNvPr id="4" name="Title 1">
            <a:extLst>
              <a:ext uri="{FF2B5EF4-FFF2-40B4-BE49-F238E27FC236}">
                <a16:creationId xmlns:a16="http://schemas.microsoft.com/office/drawing/2014/main" id="{D5F570A8-A2FC-4FC0-B322-30FFB82D6CB8}"/>
              </a:ext>
            </a:extLst>
          </p:cNvPr>
          <p:cNvSpPr txBox="1">
            <a:spLocks/>
          </p:cNvSpPr>
          <p:nvPr/>
        </p:nvSpPr>
        <p:spPr>
          <a:xfrm>
            <a:off x="140676" y="3696698"/>
            <a:ext cx="3460651" cy="528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C – Apstrādes rūpniecība</a:t>
            </a:r>
          </a:p>
        </p:txBody>
      </p:sp>
      <p:sp>
        <p:nvSpPr>
          <p:cNvPr id="5" name="Title 1">
            <a:extLst>
              <a:ext uri="{FF2B5EF4-FFF2-40B4-BE49-F238E27FC236}">
                <a16:creationId xmlns:a16="http://schemas.microsoft.com/office/drawing/2014/main" id="{5F836BE6-F066-4108-8ED7-7970CC12C011}"/>
              </a:ext>
            </a:extLst>
          </p:cNvPr>
          <p:cNvSpPr txBox="1">
            <a:spLocks/>
          </p:cNvSpPr>
          <p:nvPr/>
        </p:nvSpPr>
        <p:spPr>
          <a:xfrm>
            <a:off x="140675" y="2425330"/>
            <a:ext cx="3460651" cy="528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A – Lauksaimniecība, mežsaimniecība, zivsaimniecība</a:t>
            </a:r>
          </a:p>
        </p:txBody>
      </p:sp>
      <p:sp>
        <p:nvSpPr>
          <p:cNvPr id="9" name="Title 1">
            <a:extLst>
              <a:ext uri="{FF2B5EF4-FFF2-40B4-BE49-F238E27FC236}">
                <a16:creationId xmlns:a16="http://schemas.microsoft.com/office/drawing/2014/main" id="{96A311AB-B55B-4E1E-8931-41DC152CEC10}"/>
              </a:ext>
            </a:extLst>
          </p:cNvPr>
          <p:cNvSpPr txBox="1">
            <a:spLocks/>
          </p:cNvSpPr>
          <p:nvPr/>
        </p:nvSpPr>
        <p:spPr>
          <a:xfrm>
            <a:off x="140675" y="183611"/>
            <a:ext cx="3267500" cy="1537106"/>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a:t>Saldus novads </a:t>
            </a:r>
            <a:r>
              <a:rPr lang="lv-LV" i="1"/>
              <a:t>+ Brocēnu novads</a:t>
            </a:r>
            <a:endParaRPr lang="lv-LV" i="1" dirty="0">
              <a:solidFill>
                <a:schemeClr val="accent6">
                  <a:lumMod val="75000"/>
                </a:schemeClr>
              </a:solidFill>
            </a:endParaRPr>
          </a:p>
        </p:txBody>
      </p:sp>
      <p:sp>
        <p:nvSpPr>
          <p:cNvPr id="7" name="Title 1">
            <a:extLst>
              <a:ext uri="{FF2B5EF4-FFF2-40B4-BE49-F238E27FC236}">
                <a16:creationId xmlns:a16="http://schemas.microsoft.com/office/drawing/2014/main" id="{15663C57-8DFD-4B68-A40A-F89710401AFB}"/>
              </a:ext>
            </a:extLst>
          </p:cNvPr>
          <p:cNvSpPr txBox="1">
            <a:spLocks/>
          </p:cNvSpPr>
          <p:nvPr/>
        </p:nvSpPr>
        <p:spPr>
          <a:xfrm>
            <a:off x="140675" y="4608997"/>
            <a:ext cx="3460651" cy="528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F – Būvniecība</a:t>
            </a:r>
          </a:p>
        </p:txBody>
      </p:sp>
    </p:spTree>
    <p:extLst>
      <p:ext uri="{BB962C8B-B14F-4D97-AF65-F5344CB8AC3E}">
        <p14:creationId xmlns:p14="http://schemas.microsoft.com/office/powerpoint/2010/main" val="3272389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ED1728A-9082-43D5-8630-A071700CD38D}"/>
              </a:ext>
            </a:extLst>
          </p:cNvPr>
          <p:cNvGrpSpPr/>
          <p:nvPr/>
        </p:nvGrpSpPr>
        <p:grpSpPr>
          <a:xfrm>
            <a:off x="4681904" y="0"/>
            <a:ext cx="7510097" cy="6858000"/>
            <a:chOff x="4681904" y="0"/>
            <a:chExt cx="7510097" cy="6858000"/>
          </a:xfrm>
        </p:grpSpPr>
        <p:pic>
          <p:nvPicPr>
            <p:cNvPr id="7" name="Picture 6" descr="Map&#10;&#10;Description automatically generated">
              <a:extLst>
                <a:ext uri="{FF2B5EF4-FFF2-40B4-BE49-F238E27FC236}">
                  <a16:creationId xmlns:a16="http://schemas.microsoft.com/office/drawing/2014/main" id="{656412EF-9434-4CD0-B7D3-290E93C59AF9}"/>
                </a:ext>
              </a:extLst>
            </p:cNvPr>
            <p:cNvPicPr>
              <a:picLocks noChangeAspect="1"/>
            </p:cNvPicPr>
            <p:nvPr/>
          </p:nvPicPr>
          <p:blipFill rotWithShape="1">
            <a:blip r:embed="rId2">
              <a:extLst>
                <a:ext uri="{28A0092B-C50C-407E-A947-70E740481C1C}">
                  <a14:useLocalDpi xmlns:a14="http://schemas.microsoft.com/office/drawing/2010/main" val="0"/>
                </a:ext>
              </a:extLst>
            </a:blip>
            <a:srcRect l="-649" t="5635" r="3590" b="6247"/>
            <a:stretch/>
          </p:blipFill>
          <p:spPr>
            <a:xfrm>
              <a:off x="5679987" y="0"/>
              <a:ext cx="6512014" cy="6858000"/>
            </a:xfrm>
            <a:prstGeom prst="rect">
              <a:avLst/>
            </a:prstGeom>
          </p:spPr>
        </p:pic>
        <p:pic>
          <p:nvPicPr>
            <p:cNvPr id="9" name="Picture 8" descr="A picture containing background pattern&#10;&#10;Description automatically generated">
              <a:extLst>
                <a:ext uri="{FF2B5EF4-FFF2-40B4-BE49-F238E27FC236}">
                  <a16:creationId xmlns:a16="http://schemas.microsoft.com/office/drawing/2014/main" id="{38A76160-1FC8-46EC-90AE-BF19701BD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681904" y="0"/>
              <a:ext cx="5126919" cy="6858000"/>
            </a:xfrm>
            <a:prstGeom prst="rect">
              <a:avLst/>
            </a:prstGeom>
          </p:spPr>
        </p:pic>
      </p:grpSp>
      <p:sp>
        <p:nvSpPr>
          <p:cNvPr id="2" name="Title 1">
            <a:extLst>
              <a:ext uri="{FF2B5EF4-FFF2-40B4-BE49-F238E27FC236}">
                <a16:creationId xmlns:a16="http://schemas.microsoft.com/office/drawing/2014/main" id="{AB2E6D72-445A-4D8B-90F2-CDC2582EC8E8}"/>
              </a:ext>
            </a:extLst>
          </p:cNvPr>
          <p:cNvSpPr>
            <a:spLocks noGrp="1"/>
          </p:cNvSpPr>
          <p:nvPr>
            <p:ph type="title"/>
          </p:nvPr>
        </p:nvSpPr>
        <p:spPr>
          <a:xfrm>
            <a:off x="315684" y="470521"/>
            <a:ext cx="5364303" cy="1304577"/>
          </a:xfrm>
        </p:spPr>
        <p:txBody>
          <a:bodyPr>
            <a:normAutofit fontScale="90000"/>
          </a:bodyPr>
          <a:lstStyle/>
          <a:p>
            <a:pPr algn="just"/>
            <a:r>
              <a:rPr lang="lv-LV" b="1" dirty="0"/>
              <a:t>Talsu novads </a:t>
            </a:r>
            <a:r>
              <a:rPr lang="lv-LV" i="1" dirty="0"/>
              <a:t>+ Dundagas novads, Mērsraga novads, Rojas novads</a:t>
            </a:r>
            <a:endParaRPr lang="lv-LV" i="1" dirty="0">
              <a:solidFill>
                <a:schemeClr val="accent6">
                  <a:lumMod val="75000"/>
                </a:schemeClr>
              </a:solidFill>
            </a:endParaRPr>
          </a:p>
        </p:txBody>
      </p:sp>
      <p:pic>
        <p:nvPicPr>
          <p:cNvPr id="5" name="Picture 4" descr="A picture containing tableware, plate, dishware&#10;&#10;Description automatically generated">
            <a:extLst>
              <a:ext uri="{FF2B5EF4-FFF2-40B4-BE49-F238E27FC236}">
                <a16:creationId xmlns:a16="http://schemas.microsoft.com/office/drawing/2014/main" id="{0A99ABE4-4859-41DD-B63D-162F9B575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71029"/>
            <a:ext cx="986971" cy="986971"/>
          </a:xfrm>
          <a:prstGeom prst="rect">
            <a:avLst/>
          </a:prstGeom>
        </p:spPr>
      </p:pic>
      <p:sp>
        <p:nvSpPr>
          <p:cNvPr id="3" name="Content Placeholder 2">
            <a:extLst>
              <a:ext uri="{FF2B5EF4-FFF2-40B4-BE49-F238E27FC236}">
                <a16:creationId xmlns:a16="http://schemas.microsoft.com/office/drawing/2014/main" id="{7DA4A0AA-F69F-4DE8-89DA-016A31094ACD}"/>
              </a:ext>
            </a:extLst>
          </p:cNvPr>
          <p:cNvSpPr txBox="1">
            <a:spLocks/>
          </p:cNvSpPr>
          <p:nvPr/>
        </p:nvSpPr>
        <p:spPr>
          <a:xfrm>
            <a:off x="315684" y="2287618"/>
            <a:ext cx="6647824" cy="35834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v-LV" dirty="0"/>
              <a:t>Lauksaimniecība (piensaimniecība, graudkopība);</a:t>
            </a:r>
          </a:p>
          <a:p>
            <a:pPr algn="just"/>
            <a:r>
              <a:rPr lang="lv-LV" dirty="0"/>
              <a:t>Zivsaimniecība un zivju pārstrāde;</a:t>
            </a:r>
          </a:p>
          <a:p>
            <a:pPr algn="just"/>
            <a:r>
              <a:rPr lang="lv-LV" dirty="0"/>
              <a:t>Mežistrāde, mežsaimniecība un kokapstrāde;</a:t>
            </a:r>
          </a:p>
          <a:p>
            <a:pPr algn="just"/>
            <a:r>
              <a:rPr lang="lv-LV" dirty="0"/>
              <a:t>Ceļu būvniecība;</a:t>
            </a:r>
          </a:p>
          <a:p>
            <a:pPr algn="just"/>
            <a:r>
              <a:rPr lang="lv-LV" dirty="0"/>
              <a:t>Būvmateriālu ieguve;</a:t>
            </a:r>
          </a:p>
          <a:p>
            <a:pPr algn="just"/>
            <a:r>
              <a:rPr lang="lv-LV" dirty="0"/>
              <a:t>Alternatīvās enerģijas ražošana</a:t>
            </a:r>
          </a:p>
          <a:p>
            <a:pPr marL="0" indent="0" algn="just">
              <a:buNone/>
            </a:pPr>
            <a:endParaRPr lang="lv-LV" dirty="0"/>
          </a:p>
        </p:txBody>
      </p:sp>
      <p:sp>
        <p:nvSpPr>
          <p:cNvPr id="4" name="Slide Number Placeholder 3">
            <a:extLst>
              <a:ext uri="{FF2B5EF4-FFF2-40B4-BE49-F238E27FC236}">
                <a16:creationId xmlns:a16="http://schemas.microsoft.com/office/drawing/2014/main" id="{5A942CAB-1A8B-4943-9A3A-F625887A831F}"/>
              </a:ext>
            </a:extLst>
          </p:cNvPr>
          <p:cNvSpPr>
            <a:spLocks noGrp="1"/>
          </p:cNvSpPr>
          <p:nvPr>
            <p:ph type="sldNum" sz="quarter" idx="12"/>
          </p:nvPr>
        </p:nvSpPr>
        <p:spPr/>
        <p:txBody>
          <a:bodyPr/>
          <a:lstStyle/>
          <a:p>
            <a:fld id="{C3DEE456-327C-4234-B28A-963C3399B45E}" type="slidenum">
              <a:rPr lang="lv-LV" smtClean="0"/>
              <a:t>28</a:t>
            </a:fld>
            <a:endParaRPr lang="lv-LV"/>
          </a:p>
        </p:txBody>
      </p:sp>
    </p:spTree>
    <p:extLst>
      <p:ext uri="{BB962C8B-B14F-4D97-AF65-F5344CB8AC3E}">
        <p14:creationId xmlns:p14="http://schemas.microsoft.com/office/powerpoint/2010/main" val="630007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9D81AA5-0644-4735-887A-57BF72B85A92}"/>
              </a:ext>
            </a:extLst>
          </p:cNvPr>
          <p:cNvGrpSpPr/>
          <p:nvPr/>
        </p:nvGrpSpPr>
        <p:grpSpPr>
          <a:xfrm>
            <a:off x="4681904" y="0"/>
            <a:ext cx="7510097" cy="6858000"/>
            <a:chOff x="4681904" y="0"/>
            <a:chExt cx="7510097" cy="6858000"/>
          </a:xfrm>
        </p:grpSpPr>
        <p:pic>
          <p:nvPicPr>
            <p:cNvPr id="7" name="Picture 6" descr="Map&#10;&#10;Description automatically generated">
              <a:extLst>
                <a:ext uri="{FF2B5EF4-FFF2-40B4-BE49-F238E27FC236}">
                  <a16:creationId xmlns:a16="http://schemas.microsoft.com/office/drawing/2014/main" id="{65742393-6A38-4417-8BB7-7F4D8827A4CE}"/>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649" t="5635" r="3590" b="6247"/>
            <a:stretch/>
          </p:blipFill>
          <p:spPr>
            <a:xfrm>
              <a:off x="5679987" y="0"/>
              <a:ext cx="6512014" cy="6858000"/>
            </a:xfrm>
            <a:prstGeom prst="rect">
              <a:avLst/>
            </a:prstGeom>
          </p:spPr>
        </p:pic>
        <p:pic>
          <p:nvPicPr>
            <p:cNvPr id="8" name="Picture 7" descr="A picture containing background pattern&#10;&#10;Description automatically generated">
              <a:extLst>
                <a:ext uri="{FF2B5EF4-FFF2-40B4-BE49-F238E27FC236}">
                  <a16:creationId xmlns:a16="http://schemas.microsoft.com/office/drawing/2014/main" id="{B9E77908-52BF-400F-9BE2-855BF76D4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681904" y="0"/>
              <a:ext cx="5126919" cy="6858000"/>
            </a:xfrm>
            <a:prstGeom prst="rect">
              <a:avLst/>
            </a:prstGeom>
          </p:spPr>
        </p:pic>
      </p:grpSp>
      <p:sp>
        <p:nvSpPr>
          <p:cNvPr id="2" name="Title 1">
            <a:extLst>
              <a:ext uri="{FF2B5EF4-FFF2-40B4-BE49-F238E27FC236}">
                <a16:creationId xmlns:a16="http://schemas.microsoft.com/office/drawing/2014/main" id="{AB2E6D72-445A-4D8B-90F2-CDC2582EC8E8}"/>
              </a:ext>
            </a:extLst>
          </p:cNvPr>
          <p:cNvSpPr>
            <a:spLocks noGrp="1"/>
          </p:cNvSpPr>
          <p:nvPr>
            <p:ph type="title"/>
          </p:nvPr>
        </p:nvSpPr>
        <p:spPr>
          <a:xfrm>
            <a:off x="315684" y="132896"/>
            <a:ext cx="11473041" cy="1304577"/>
          </a:xfrm>
        </p:spPr>
        <p:txBody>
          <a:bodyPr>
            <a:normAutofit/>
          </a:bodyPr>
          <a:lstStyle/>
          <a:p>
            <a:pPr algn="just"/>
            <a:r>
              <a:rPr lang="lv-LV" b="1" dirty="0"/>
              <a:t>Talsu novads </a:t>
            </a:r>
            <a:r>
              <a:rPr lang="lv-LV" i="1" dirty="0"/>
              <a:t>+ Dundagas novads, Mērsraga novads, Rojas novads</a:t>
            </a:r>
            <a:endParaRPr lang="lv-LV" i="1" dirty="0">
              <a:solidFill>
                <a:schemeClr val="accent6">
                  <a:lumMod val="75000"/>
                </a:schemeClr>
              </a:solidFill>
            </a:endParaRPr>
          </a:p>
        </p:txBody>
      </p:sp>
      <p:pic>
        <p:nvPicPr>
          <p:cNvPr id="5" name="Picture 4" descr="A picture containing tableware, plate, dishware&#10;&#10;Description automatically generated">
            <a:extLst>
              <a:ext uri="{FF2B5EF4-FFF2-40B4-BE49-F238E27FC236}">
                <a16:creationId xmlns:a16="http://schemas.microsoft.com/office/drawing/2014/main" id="{0A99ABE4-4859-41DD-B63D-162F9B575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71029"/>
            <a:ext cx="986971" cy="986971"/>
          </a:xfrm>
          <a:prstGeom prst="rect">
            <a:avLst/>
          </a:prstGeom>
        </p:spPr>
      </p:pic>
      <p:sp>
        <p:nvSpPr>
          <p:cNvPr id="3" name="Content Placeholder 2">
            <a:extLst>
              <a:ext uri="{FF2B5EF4-FFF2-40B4-BE49-F238E27FC236}">
                <a16:creationId xmlns:a16="http://schemas.microsoft.com/office/drawing/2014/main" id="{7DA4A0AA-F69F-4DE8-89DA-016A31094ACD}"/>
              </a:ext>
            </a:extLst>
          </p:cNvPr>
          <p:cNvSpPr txBox="1">
            <a:spLocks/>
          </p:cNvSpPr>
          <p:nvPr/>
        </p:nvSpPr>
        <p:spPr>
          <a:xfrm>
            <a:off x="315684" y="1437473"/>
            <a:ext cx="11084589" cy="44335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b="1" dirty="0"/>
              <a:t>Talsu novads</a:t>
            </a:r>
          </a:p>
          <a:p>
            <a:pPr marL="0" indent="0" algn="just">
              <a:buNone/>
            </a:pPr>
            <a:r>
              <a:rPr lang="lv-LV" dirty="0"/>
              <a:t>e-1-1 Ražošanas teritoriju attīstīšana;</a:t>
            </a:r>
          </a:p>
          <a:p>
            <a:pPr marL="0" indent="0" algn="just">
              <a:buNone/>
            </a:pPr>
            <a:r>
              <a:rPr lang="lv-LV" dirty="0"/>
              <a:t>e-1-3 Finanšu un atbalsta instrumenti vietējiem uzņēmumiem</a:t>
            </a:r>
          </a:p>
          <a:p>
            <a:pPr marL="0" indent="0" algn="just">
              <a:buNone/>
            </a:pPr>
            <a:r>
              <a:rPr lang="lv-LV" dirty="0"/>
              <a:t>e-1-4 Darbaspēks</a:t>
            </a:r>
          </a:p>
          <a:p>
            <a:pPr marL="0" indent="0" algn="just">
              <a:buNone/>
            </a:pPr>
            <a:r>
              <a:rPr lang="lv-LV" b="1" dirty="0"/>
              <a:t>Dundagas novads</a:t>
            </a:r>
          </a:p>
          <a:p>
            <a:pPr marL="0" indent="0" algn="just">
              <a:buNone/>
            </a:pPr>
            <a:r>
              <a:rPr lang="lv-LV" dirty="0"/>
              <a:t>7M‐T‐1 Palielināt iedzīvotāju informētību par uzņēmējdarbības iespējām un veicināt cilvēku aktivitāti uzsākt savu uzņēmējdarbību.</a:t>
            </a:r>
          </a:p>
          <a:p>
            <a:pPr marL="0" indent="0" algn="just">
              <a:buNone/>
            </a:pPr>
            <a:r>
              <a:rPr lang="lv-LV" dirty="0"/>
              <a:t>7M‐T‐3 Nostiprināt un attīstīt Dundagas novada ekonomiskās specializācijas jomas;</a:t>
            </a:r>
          </a:p>
          <a:p>
            <a:pPr marL="0" indent="0" algn="just">
              <a:buNone/>
            </a:pPr>
            <a:r>
              <a:rPr lang="lv-LV" dirty="0"/>
              <a:t>7M‐T‐5 Palielināt Dundagas novada mazo uzņēmēju konkurētspēju.</a:t>
            </a:r>
          </a:p>
          <a:p>
            <a:pPr marL="0" indent="0" algn="just">
              <a:buNone/>
            </a:pPr>
            <a:endParaRPr lang="lv-LV" b="1" dirty="0"/>
          </a:p>
        </p:txBody>
      </p:sp>
      <p:sp>
        <p:nvSpPr>
          <p:cNvPr id="4" name="Slide Number Placeholder 3">
            <a:extLst>
              <a:ext uri="{FF2B5EF4-FFF2-40B4-BE49-F238E27FC236}">
                <a16:creationId xmlns:a16="http://schemas.microsoft.com/office/drawing/2014/main" id="{0DC0D52E-9BA8-47AD-B847-C47BC02DF4C9}"/>
              </a:ext>
            </a:extLst>
          </p:cNvPr>
          <p:cNvSpPr>
            <a:spLocks noGrp="1"/>
          </p:cNvSpPr>
          <p:nvPr>
            <p:ph type="sldNum" sz="quarter" idx="12"/>
          </p:nvPr>
        </p:nvSpPr>
        <p:spPr/>
        <p:txBody>
          <a:bodyPr/>
          <a:lstStyle/>
          <a:p>
            <a:fld id="{C3DEE456-327C-4234-B28A-963C3399B45E}" type="slidenum">
              <a:rPr lang="lv-LV" smtClean="0"/>
              <a:t>29</a:t>
            </a:fld>
            <a:endParaRPr lang="lv-LV"/>
          </a:p>
        </p:txBody>
      </p:sp>
    </p:spTree>
    <p:extLst>
      <p:ext uri="{BB962C8B-B14F-4D97-AF65-F5344CB8AC3E}">
        <p14:creationId xmlns:p14="http://schemas.microsoft.com/office/powerpoint/2010/main" val="322218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0ABA-F5DD-496F-8444-FCBBF8F5B97A}"/>
              </a:ext>
            </a:extLst>
          </p:cNvPr>
          <p:cNvSpPr>
            <a:spLocks noGrp="1"/>
          </p:cNvSpPr>
          <p:nvPr>
            <p:ph type="title"/>
          </p:nvPr>
        </p:nvSpPr>
        <p:spPr>
          <a:xfrm>
            <a:off x="180975" y="0"/>
            <a:ext cx="11096625" cy="1325563"/>
          </a:xfrm>
        </p:spPr>
        <p:txBody>
          <a:bodyPr/>
          <a:lstStyle/>
          <a:p>
            <a:r>
              <a:rPr lang="lv-LV" dirty="0"/>
              <a:t>Nozares ar salīdzinošām priekšrocībām (KPR IAS)</a:t>
            </a:r>
          </a:p>
        </p:txBody>
      </p:sp>
      <p:sp>
        <p:nvSpPr>
          <p:cNvPr id="3" name="Content Placeholder 2">
            <a:extLst>
              <a:ext uri="{FF2B5EF4-FFF2-40B4-BE49-F238E27FC236}">
                <a16:creationId xmlns:a16="http://schemas.microsoft.com/office/drawing/2014/main" id="{50EBFBFC-8CE3-454E-AA27-7818AFDAD06F}"/>
              </a:ext>
            </a:extLst>
          </p:cNvPr>
          <p:cNvSpPr>
            <a:spLocks noGrp="1"/>
          </p:cNvSpPr>
          <p:nvPr>
            <p:ph idx="1"/>
          </p:nvPr>
        </p:nvSpPr>
        <p:spPr>
          <a:xfrm>
            <a:off x="838200" y="1044574"/>
            <a:ext cx="10515600" cy="5311775"/>
          </a:xfrm>
        </p:spPr>
        <p:txBody>
          <a:bodyPr>
            <a:normAutofit fontScale="92500" lnSpcReduction="10000"/>
          </a:bodyPr>
          <a:lstStyle/>
          <a:p>
            <a:r>
              <a:rPr lang="lv-LV" b="0" i="0" u="none" strike="noStrike" baseline="0" dirty="0">
                <a:solidFill>
                  <a:srgbClr val="000000"/>
                </a:solidFill>
                <a:latin typeface="Times New Roman" panose="02020603050405020304" pitchFamily="18" charset="0"/>
              </a:rPr>
              <a:t>Zivsaimniecība</a:t>
            </a:r>
          </a:p>
          <a:p>
            <a:r>
              <a:rPr lang="lv-LV" dirty="0">
                <a:solidFill>
                  <a:srgbClr val="000000"/>
                </a:solidFill>
                <a:latin typeface="Times New Roman" panose="02020603050405020304" pitchFamily="18" charset="0"/>
              </a:rPr>
              <a:t>A</a:t>
            </a:r>
            <a:r>
              <a:rPr lang="lv-LV" b="0" i="0" u="none" strike="noStrike" baseline="0" dirty="0">
                <a:solidFill>
                  <a:srgbClr val="000000"/>
                </a:solidFill>
                <a:latin typeface="Times New Roman" panose="02020603050405020304" pitchFamily="18" charset="0"/>
              </a:rPr>
              <a:t>pģērbu ražošana</a:t>
            </a:r>
          </a:p>
          <a:p>
            <a:r>
              <a:rPr lang="lv-LV" dirty="0">
                <a:solidFill>
                  <a:srgbClr val="000000"/>
                </a:solidFill>
                <a:latin typeface="Times New Roman" panose="02020603050405020304" pitchFamily="18" charset="0"/>
              </a:rPr>
              <a:t>T</a:t>
            </a:r>
            <a:r>
              <a:rPr lang="lv-LV" b="0" i="0" u="none" strike="noStrike" baseline="0" dirty="0">
                <a:solidFill>
                  <a:srgbClr val="000000"/>
                </a:solidFill>
                <a:latin typeface="Times New Roman" panose="02020603050405020304" pitchFamily="18" charset="0"/>
              </a:rPr>
              <a:t>ūrisms</a:t>
            </a:r>
          </a:p>
          <a:p>
            <a:r>
              <a:rPr lang="lv-LV" dirty="0">
                <a:solidFill>
                  <a:srgbClr val="000000"/>
                </a:solidFill>
                <a:latin typeface="Times New Roman" panose="02020603050405020304" pitchFamily="18" charset="0"/>
              </a:rPr>
              <a:t>G</a:t>
            </a:r>
            <a:r>
              <a:rPr lang="lv-LV" b="0" i="0" u="none" strike="noStrike" baseline="0" dirty="0">
                <a:solidFill>
                  <a:srgbClr val="000000"/>
                </a:solidFill>
                <a:latin typeface="Times New Roman" panose="02020603050405020304" pitchFamily="18" charset="0"/>
              </a:rPr>
              <a:t>atavo metālizstrādājumu ražošana</a:t>
            </a:r>
          </a:p>
          <a:p>
            <a:r>
              <a:rPr lang="lv-LV" dirty="0">
                <a:solidFill>
                  <a:srgbClr val="000000"/>
                </a:solidFill>
                <a:latin typeface="Times New Roman" panose="02020603050405020304" pitchFamily="18" charset="0"/>
              </a:rPr>
              <a:t>M</a:t>
            </a:r>
            <a:r>
              <a:rPr lang="lv-LV" b="0" i="0" u="none" strike="noStrike" baseline="0" dirty="0">
                <a:solidFill>
                  <a:srgbClr val="000000"/>
                </a:solidFill>
                <a:latin typeface="Times New Roman" panose="02020603050405020304" pitchFamily="18" charset="0"/>
              </a:rPr>
              <a:t>ežsaimniecība</a:t>
            </a:r>
          </a:p>
          <a:p>
            <a:r>
              <a:rPr lang="lv-LV" dirty="0">
                <a:solidFill>
                  <a:srgbClr val="000000"/>
                </a:solidFill>
                <a:latin typeface="Times New Roman" panose="02020603050405020304" pitchFamily="18" charset="0"/>
              </a:rPr>
              <a:t>P</a:t>
            </a:r>
            <a:r>
              <a:rPr lang="lv-LV" b="0" i="0" u="none" strike="noStrike" baseline="0" dirty="0">
                <a:solidFill>
                  <a:srgbClr val="000000"/>
                </a:solidFill>
                <a:latin typeface="Times New Roman" panose="02020603050405020304" pitchFamily="18" charset="0"/>
              </a:rPr>
              <a:t>ārtikas produktu ražošana</a:t>
            </a:r>
          </a:p>
          <a:p>
            <a:r>
              <a:rPr lang="lv-LV" dirty="0">
                <a:solidFill>
                  <a:srgbClr val="000000"/>
                </a:solidFill>
                <a:latin typeface="Times New Roman" panose="02020603050405020304" pitchFamily="18" charset="0"/>
              </a:rPr>
              <a:t>U</a:t>
            </a:r>
            <a:r>
              <a:rPr lang="lv-LV" b="0" i="0" u="none" strike="noStrike" baseline="0" dirty="0">
                <a:solidFill>
                  <a:srgbClr val="000000"/>
                </a:solidFill>
                <a:latin typeface="Times New Roman" panose="02020603050405020304" pitchFamily="18" charset="0"/>
              </a:rPr>
              <a:t>zglabāšanas un transporta palīgdarbība</a:t>
            </a:r>
          </a:p>
          <a:p>
            <a:r>
              <a:rPr lang="lv-LV" dirty="0">
                <a:solidFill>
                  <a:srgbClr val="000000"/>
                </a:solidFill>
                <a:latin typeface="Times New Roman" panose="02020603050405020304" pitchFamily="18" charset="0"/>
              </a:rPr>
              <a:t>V</a:t>
            </a:r>
            <a:r>
              <a:rPr lang="lv-LV" b="0" i="0" u="none" strike="noStrike" baseline="0" dirty="0">
                <a:solidFill>
                  <a:srgbClr val="000000"/>
                </a:solidFill>
                <a:latin typeface="Times New Roman" panose="02020603050405020304" pitchFamily="18" charset="0"/>
              </a:rPr>
              <a:t>airumtirdzniecība</a:t>
            </a:r>
          </a:p>
          <a:p>
            <a:endParaRPr lang="lv-LV" dirty="0">
              <a:solidFill>
                <a:srgbClr val="000000"/>
              </a:solidFill>
              <a:latin typeface="Times New Roman" panose="02020603050405020304" pitchFamily="18" charset="0"/>
            </a:endParaRPr>
          </a:p>
          <a:p>
            <a:r>
              <a:rPr lang="lv-LV" dirty="0">
                <a:solidFill>
                  <a:srgbClr val="000000"/>
                </a:solidFill>
                <a:latin typeface="Times New Roman" panose="02020603050405020304" pitchFamily="18" charset="0"/>
              </a:rPr>
              <a:t>N</a:t>
            </a:r>
            <a:r>
              <a:rPr lang="lv-LV" b="0" i="0" u="none" strike="noStrike" baseline="0" dirty="0">
                <a:solidFill>
                  <a:srgbClr val="000000"/>
                </a:solidFill>
                <a:latin typeface="Times New Roman" panose="02020603050405020304" pitchFamily="18" charset="0"/>
              </a:rPr>
              <a:t>av būtisku priekšrocību cilvēkresursu vai zināšanu resursu ietilpīgās nozarēs. </a:t>
            </a:r>
          </a:p>
          <a:p>
            <a:r>
              <a:rPr lang="lv-LV" dirty="0">
                <a:solidFill>
                  <a:srgbClr val="000000"/>
                </a:solidFill>
                <a:latin typeface="Times New Roman" panose="02020603050405020304" pitchFamily="18" charset="0"/>
              </a:rPr>
              <a:t>Kosmosa izpēte, IKT kā perspektīvās nozares</a:t>
            </a:r>
            <a:endParaRPr lang="lv-LV" b="0" i="0" u="none" strike="noStrike" baseline="0" dirty="0">
              <a:solidFill>
                <a:srgbClr val="000000"/>
              </a:solidFill>
              <a:latin typeface="Times New Roman" panose="02020603050405020304" pitchFamily="18" charset="0"/>
            </a:endParaRPr>
          </a:p>
          <a:p>
            <a:endParaRPr lang="lv-LV" sz="4000" dirty="0"/>
          </a:p>
        </p:txBody>
      </p:sp>
      <p:sp>
        <p:nvSpPr>
          <p:cNvPr id="4" name="Slide Number Placeholder 3">
            <a:extLst>
              <a:ext uri="{FF2B5EF4-FFF2-40B4-BE49-F238E27FC236}">
                <a16:creationId xmlns:a16="http://schemas.microsoft.com/office/drawing/2014/main" id="{657E3D60-0A44-4468-AF69-0D91CD0BE39A}"/>
              </a:ext>
            </a:extLst>
          </p:cNvPr>
          <p:cNvSpPr>
            <a:spLocks noGrp="1"/>
          </p:cNvSpPr>
          <p:nvPr>
            <p:ph type="sldNum" sz="quarter" idx="12"/>
          </p:nvPr>
        </p:nvSpPr>
        <p:spPr/>
        <p:txBody>
          <a:bodyPr/>
          <a:lstStyle/>
          <a:p>
            <a:fld id="{C3DEE456-327C-4234-B28A-963C3399B45E}" type="slidenum">
              <a:rPr lang="lv-LV" smtClean="0"/>
              <a:t>3</a:t>
            </a:fld>
            <a:endParaRPr lang="lv-LV"/>
          </a:p>
        </p:txBody>
      </p:sp>
      <p:pic>
        <p:nvPicPr>
          <p:cNvPr id="6" name="Picture 5">
            <a:extLst>
              <a:ext uri="{FF2B5EF4-FFF2-40B4-BE49-F238E27FC236}">
                <a16:creationId xmlns:a16="http://schemas.microsoft.com/office/drawing/2014/main" id="{4CA14217-B907-4606-9E87-9202EE339E6C}"/>
              </a:ext>
            </a:extLst>
          </p:cNvPr>
          <p:cNvPicPr>
            <a:picLocks noChangeAspect="1"/>
          </p:cNvPicPr>
          <p:nvPr/>
        </p:nvPicPr>
        <p:blipFill>
          <a:blip r:embed="rId2"/>
          <a:stretch>
            <a:fillRect/>
          </a:stretch>
        </p:blipFill>
        <p:spPr>
          <a:xfrm>
            <a:off x="7277099" y="2547277"/>
            <a:ext cx="4346917" cy="1153184"/>
          </a:xfrm>
          <a:prstGeom prst="rect">
            <a:avLst/>
          </a:prstGeom>
        </p:spPr>
      </p:pic>
      <p:pic>
        <p:nvPicPr>
          <p:cNvPr id="8" name="Picture 7" descr="A picture containing tableware, plate, dishware&#10;&#10;Description automatically generated">
            <a:extLst>
              <a:ext uri="{FF2B5EF4-FFF2-40B4-BE49-F238E27FC236}">
                <a16:creationId xmlns:a16="http://schemas.microsoft.com/office/drawing/2014/main" id="{052198B2-8E9F-4E27-9B12-556460EA3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2863"/>
            <a:ext cx="986971" cy="986971"/>
          </a:xfrm>
          <a:prstGeom prst="rect">
            <a:avLst/>
          </a:prstGeom>
        </p:spPr>
      </p:pic>
    </p:spTree>
    <p:extLst>
      <p:ext uri="{BB962C8B-B14F-4D97-AF65-F5344CB8AC3E}">
        <p14:creationId xmlns:p14="http://schemas.microsoft.com/office/powerpoint/2010/main" val="3244194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EDA93C-F768-4827-85B2-872C594CB199}"/>
              </a:ext>
            </a:extLst>
          </p:cNvPr>
          <p:cNvGrpSpPr/>
          <p:nvPr/>
        </p:nvGrpSpPr>
        <p:grpSpPr>
          <a:xfrm>
            <a:off x="4681904" y="0"/>
            <a:ext cx="7510097" cy="6858000"/>
            <a:chOff x="4681904" y="0"/>
            <a:chExt cx="7510097" cy="6858000"/>
          </a:xfrm>
        </p:grpSpPr>
        <p:pic>
          <p:nvPicPr>
            <p:cNvPr id="7" name="Picture 6" descr="Map&#10;&#10;Description automatically generated">
              <a:extLst>
                <a:ext uri="{FF2B5EF4-FFF2-40B4-BE49-F238E27FC236}">
                  <a16:creationId xmlns:a16="http://schemas.microsoft.com/office/drawing/2014/main" id="{0383D706-E20B-4D30-905E-464E8C55693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649" t="5635" r="3590" b="6247"/>
            <a:stretch/>
          </p:blipFill>
          <p:spPr>
            <a:xfrm>
              <a:off x="5679987" y="0"/>
              <a:ext cx="6512014" cy="6858000"/>
            </a:xfrm>
            <a:prstGeom prst="rect">
              <a:avLst/>
            </a:prstGeom>
          </p:spPr>
        </p:pic>
        <p:pic>
          <p:nvPicPr>
            <p:cNvPr id="8" name="Picture 7" descr="A picture containing background pattern&#10;&#10;Description automatically generated">
              <a:extLst>
                <a:ext uri="{FF2B5EF4-FFF2-40B4-BE49-F238E27FC236}">
                  <a16:creationId xmlns:a16="http://schemas.microsoft.com/office/drawing/2014/main" id="{A54C897A-73A0-40D2-98A7-C354BC6E7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681904" y="0"/>
              <a:ext cx="5126919" cy="6858000"/>
            </a:xfrm>
            <a:prstGeom prst="rect">
              <a:avLst/>
            </a:prstGeom>
          </p:spPr>
        </p:pic>
      </p:grpSp>
      <p:sp>
        <p:nvSpPr>
          <p:cNvPr id="2" name="Title 1">
            <a:extLst>
              <a:ext uri="{FF2B5EF4-FFF2-40B4-BE49-F238E27FC236}">
                <a16:creationId xmlns:a16="http://schemas.microsoft.com/office/drawing/2014/main" id="{AB2E6D72-445A-4D8B-90F2-CDC2582EC8E8}"/>
              </a:ext>
            </a:extLst>
          </p:cNvPr>
          <p:cNvSpPr>
            <a:spLocks noGrp="1"/>
          </p:cNvSpPr>
          <p:nvPr>
            <p:ph type="title"/>
          </p:nvPr>
        </p:nvSpPr>
        <p:spPr>
          <a:xfrm>
            <a:off x="315684" y="132896"/>
            <a:ext cx="11473041" cy="1304577"/>
          </a:xfrm>
        </p:spPr>
        <p:txBody>
          <a:bodyPr>
            <a:normAutofit/>
          </a:bodyPr>
          <a:lstStyle/>
          <a:p>
            <a:pPr algn="just"/>
            <a:r>
              <a:rPr lang="lv-LV" b="1" dirty="0"/>
              <a:t>Talsu novads </a:t>
            </a:r>
            <a:r>
              <a:rPr lang="lv-LV" i="1" dirty="0"/>
              <a:t>+ Dundagas novads, Mērsraga novads, Rojas novads</a:t>
            </a:r>
            <a:endParaRPr lang="lv-LV" i="1" dirty="0">
              <a:solidFill>
                <a:schemeClr val="accent6">
                  <a:lumMod val="75000"/>
                </a:schemeClr>
              </a:solidFill>
            </a:endParaRPr>
          </a:p>
        </p:txBody>
      </p:sp>
      <p:pic>
        <p:nvPicPr>
          <p:cNvPr id="5" name="Picture 4" descr="A picture containing tableware, plate, dishware&#10;&#10;Description automatically generated">
            <a:extLst>
              <a:ext uri="{FF2B5EF4-FFF2-40B4-BE49-F238E27FC236}">
                <a16:creationId xmlns:a16="http://schemas.microsoft.com/office/drawing/2014/main" id="{0A99ABE4-4859-41DD-B63D-162F9B575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71029"/>
            <a:ext cx="986971" cy="986971"/>
          </a:xfrm>
          <a:prstGeom prst="rect">
            <a:avLst/>
          </a:prstGeom>
        </p:spPr>
      </p:pic>
      <p:sp>
        <p:nvSpPr>
          <p:cNvPr id="3" name="Content Placeholder 2">
            <a:extLst>
              <a:ext uri="{FF2B5EF4-FFF2-40B4-BE49-F238E27FC236}">
                <a16:creationId xmlns:a16="http://schemas.microsoft.com/office/drawing/2014/main" id="{7DA4A0AA-F69F-4DE8-89DA-016A31094ACD}"/>
              </a:ext>
            </a:extLst>
          </p:cNvPr>
          <p:cNvSpPr txBox="1">
            <a:spLocks/>
          </p:cNvSpPr>
          <p:nvPr/>
        </p:nvSpPr>
        <p:spPr>
          <a:xfrm>
            <a:off x="276664" y="1620353"/>
            <a:ext cx="11915336" cy="44335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b="1" dirty="0"/>
              <a:t>Mērsraga novads</a:t>
            </a:r>
          </a:p>
          <a:p>
            <a:pPr marL="0" indent="0" algn="just">
              <a:buNone/>
            </a:pPr>
            <a:r>
              <a:rPr lang="lv-LV" dirty="0"/>
              <a:t>R1.1. Uzņēmējdarbība</a:t>
            </a:r>
          </a:p>
          <a:p>
            <a:pPr marL="0" indent="0" algn="just">
              <a:buNone/>
            </a:pPr>
            <a:r>
              <a:rPr lang="lv-LV" b="1" dirty="0"/>
              <a:t>Rojas novads</a:t>
            </a:r>
          </a:p>
          <a:p>
            <a:pPr marL="0" indent="0" algn="just">
              <a:buNone/>
            </a:pPr>
            <a:r>
              <a:rPr lang="lv-LV" dirty="0"/>
              <a:t>Prioritātes: 	7M-TO-1 – ostas darbības aktivizēšana </a:t>
            </a:r>
          </a:p>
          <a:p>
            <a:pPr marL="0" indent="0" algn="just">
              <a:buNone/>
            </a:pPr>
            <a:r>
              <a:rPr lang="lv-LV" dirty="0"/>
              <a:t>		7M-TO-2 – uzņēmējdarbībai labvēlīga vide specializācijas jomās</a:t>
            </a:r>
          </a:p>
          <a:p>
            <a:pPr marL="0" indent="0" algn="just">
              <a:buNone/>
            </a:pPr>
            <a:r>
              <a:rPr lang="lv-LV" dirty="0"/>
              <a:t>		7M-P-1 – pašvaldības, iedzīvotāju un uzņēmēju komunikācijas 			uzlabošana </a:t>
            </a:r>
          </a:p>
          <a:p>
            <a:pPr marL="0" indent="0" algn="just">
              <a:buNone/>
            </a:pPr>
            <a:r>
              <a:rPr lang="lv-LV" dirty="0"/>
              <a:t>Rīcības virzieni: vide, tautsaimniecība un osta, kultūra, izglītība, aktīvs dzīvesveids, sociālā joma, veselības aizsardzība un sabiedriskā kārtība, satiksme, </a:t>
            </a:r>
            <a:r>
              <a:rPr lang="lv-LV" dirty="0" err="1"/>
              <a:t>inženierapgāde</a:t>
            </a:r>
            <a:r>
              <a:rPr lang="lv-LV" dirty="0"/>
              <a:t>, mājoklis, komunālie pakalpojumi, novada tēls, pārvaldība.</a:t>
            </a:r>
          </a:p>
          <a:p>
            <a:pPr marL="0" indent="0" algn="just">
              <a:buNone/>
            </a:pPr>
            <a:endParaRPr lang="lv-LV" b="1" dirty="0"/>
          </a:p>
        </p:txBody>
      </p:sp>
      <p:sp>
        <p:nvSpPr>
          <p:cNvPr id="4" name="Slide Number Placeholder 3">
            <a:extLst>
              <a:ext uri="{FF2B5EF4-FFF2-40B4-BE49-F238E27FC236}">
                <a16:creationId xmlns:a16="http://schemas.microsoft.com/office/drawing/2014/main" id="{3DA11E82-F07E-47FD-828C-4498212C0022}"/>
              </a:ext>
            </a:extLst>
          </p:cNvPr>
          <p:cNvSpPr>
            <a:spLocks noGrp="1"/>
          </p:cNvSpPr>
          <p:nvPr>
            <p:ph type="sldNum" sz="quarter" idx="12"/>
          </p:nvPr>
        </p:nvSpPr>
        <p:spPr/>
        <p:txBody>
          <a:bodyPr/>
          <a:lstStyle/>
          <a:p>
            <a:fld id="{C3DEE456-327C-4234-B28A-963C3399B45E}" type="slidenum">
              <a:rPr lang="lv-LV" smtClean="0"/>
              <a:t>30</a:t>
            </a:fld>
            <a:endParaRPr lang="lv-LV"/>
          </a:p>
        </p:txBody>
      </p:sp>
    </p:spTree>
    <p:extLst>
      <p:ext uri="{BB962C8B-B14F-4D97-AF65-F5344CB8AC3E}">
        <p14:creationId xmlns:p14="http://schemas.microsoft.com/office/powerpoint/2010/main" val="1732281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2D4ACB-DB95-46D8-884D-9D81DA6F030A}"/>
              </a:ext>
            </a:extLst>
          </p:cNvPr>
          <p:cNvSpPr>
            <a:spLocks noGrp="1"/>
          </p:cNvSpPr>
          <p:nvPr>
            <p:ph type="sldNum" sz="quarter" idx="12"/>
          </p:nvPr>
        </p:nvSpPr>
        <p:spPr>
          <a:xfrm>
            <a:off x="8610600" y="6356350"/>
            <a:ext cx="2743200" cy="365125"/>
          </a:xfrm>
        </p:spPr>
        <p:txBody>
          <a:bodyPr>
            <a:normAutofit/>
          </a:bodyPr>
          <a:lstStyle/>
          <a:p>
            <a:pPr>
              <a:spcAft>
                <a:spcPts val="600"/>
              </a:spcAft>
            </a:pPr>
            <a:fld id="{C3DEE456-327C-4234-B28A-963C3399B45E}" type="slidenum">
              <a:rPr lang="lv-LV" smtClean="0"/>
              <a:pPr>
                <a:spcAft>
                  <a:spcPts val="600"/>
                </a:spcAft>
              </a:pPr>
              <a:t>31</a:t>
            </a:fld>
            <a:endParaRPr lang="lv-LV"/>
          </a:p>
        </p:txBody>
      </p:sp>
      <p:graphicFrame>
        <p:nvGraphicFramePr>
          <p:cNvPr id="3" name="Table 2">
            <a:extLst>
              <a:ext uri="{FF2B5EF4-FFF2-40B4-BE49-F238E27FC236}">
                <a16:creationId xmlns:a16="http://schemas.microsoft.com/office/drawing/2014/main" id="{7F637F77-51AA-4F6E-BEB3-B29AD2D3B2C3}"/>
              </a:ext>
            </a:extLst>
          </p:cNvPr>
          <p:cNvGraphicFramePr>
            <a:graphicFrameLocks noGrp="1"/>
          </p:cNvGraphicFramePr>
          <p:nvPr>
            <p:extLst>
              <p:ext uri="{D42A27DB-BD31-4B8C-83A1-F6EECF244321}">
                <p14:modId xmlns:p14="http://schemas.microsoft.com/office/powerpoint/2010/main" val="2476274284"/>
              </p:ext>
            </p:extLst>
          </p:nvPr>
        </p:nvGraphicFramePr>
        <p:xfrm>
          <a:off x="3601329" y="0"/>
          <a:ext cx="8590672" cy="6858003"/>
        </p:xfrm>
        <a:graphic>
          <a:graphicData uri="http://schemas.openxmlformats.org/drawingml/2006/table">
            <a:tbl>
              <a:tblPr firstRow="1" bandRow="1">
                <a:tableStyleId>{5940675A-B579-460E-94D1-54222C63F5DA}</a:tableStyleId>
              </a:tblPr>
              <a:tblGrid>
                <a:gridCol w="667606">
                  <a:extLst>
                    <a:ext uri="{9D8B030D-6E8A-4147-A177-3AD203B41FA5}">
                      <a16:colId xmlns:a16="http://schemas.microsoft.com/office/drawing/2014/main" val="3351016846"/>
                    </a:ext>
                  </a:extLst>
                </a:gridCol>
                <a:gridCol w="2695751">
                  <a:extLst>
                    <a:ext uri="{9D8B030D-6E8A-4147-A177-3AD203B41FA5}">
                      <a16:colId xmlns:a16="http://schemas.microsoft.com/office/drawing/2014/main" val="3977251671"/>
                    </a:ext>
                  </a:extLst>
                </a:gridCol>
                <a:gridCol w="2391267">
                  <a:extLst>
                    <a:ext uri="{9D8B030D-6E8A-4147-A177-3AD203B41FA5}">
                      <a16:colId xmlns:a16="http://schemas.microsoft.com/office/drawing/2014/main" val="1095363779"/>
                    </a:ext>
                  </a:extLst>
                </a:gridCol>
                <a:gridCol w="2836048">
                  <a:extLst>
                    <a:ext uri="{9D8B030D-6E8A-4147-A177-3AD203B41FA5}">
                      <a16:colId xmlns:a16="http://schemas.microsoft.com/office/drawing/2014/main" val="1703980792"/>
                    </a:ext>
                  </a:extLst>
                </a:gridCol>
              </a:tblGrid>
              <a:tr h="616429">
                <a:tc>
                  <a:txBody>
                    <a:bodyPr/>
                    <a:lstStyle/>
                    <a:p>
                      <a:pPr algn="l" fontAlgn="b"/>
                      <a:endParaRPr lang="lv-LV" sz="1800" b="0" i="0" u="none" strike="noStrike" dirty="0">
                        <a:solidFill>
                          <a:srgbClr val="000000"/>
                        </a:solidFill>
                        <a:effectLst/>
                        <a:latin typeface="Calibri" panose="020F0502020204030204" pitchFamily="34" charset="0"/>
                      </a:endParaRPr>
                    </a:p>
                  </a:txBody>
                  <a:tcPr marL="11822" marR="11822" marT="11822" marB="0" anchor="b">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Pievienotā vērtība, </a:t>
                      </a:r>
                      <a:r>
                        <a:rPr lang="lv-LV" sz="1800" b="1" u="none" strike="noStrike" dirty="0" err="1">
                          <a:solidFill>
                            <a:sysClr val="windowText" lastClr="000000"/>
                          </a:solidFill>
                          <a:effectLst/>
                          <a:latin typeface="Arial" panose="020B0604020202020204" pitchFamily="34" charset="0"/>
                          <a:cs typeface="Arial" panose="020B0604020202020204" pitchFamily="34" charset="0"/>
                        </a:rPr>
                        <a:t>milj.EUR</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Darba vietu skaits</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tc>
                  <a:txBody>
                    <a:bodyPr/>
                    <a:lstStyle/>
                    <a:p>
                      <a:pPr algn="l" fontAlgn="b"/>
                      <a:r>
                        <a:rPr lang="lv-LV" sz="1800" b="1" u="none" strike="noStrike" dirty="0">
                          <a:solidFill>
                            <a:sysClr val="windowText" lastClr="000000"/>
                          </a:solidFill>
                          <a:effectLst/>
                          <a:latin typeface="Arial" panose="020B0604020202020204" pitchFamily="34" charset="0"/>
                          <a:cs typeface="Arial" panose="020B0604020202020204" pitchFamily="34" charset="0"/>
                        </a:rPr>
                        <a:t>Pievienotā vērtība uz darba vietu, </a:t>
                      </a:r>
                      <a:r>
                        <a:rPr lang="lv-LV" sz="1800" b="1" u="none" strike="noStrike" dirty="0" err="1">
                          <a:solidFill>
                            <a:sysClr val="windowText" lastClr="000000"/>
                          </a:solidFill>
                          <a:effectLst/>
                          <a:latin typeface="Arial" panose="020B0604020202020204" pitchFamily="34" charset="0"/>
                          <a:cs typeface="Arial" panose="020B0604020202020204" pitchFamily="34" charset="0"/>
                        </a:rPr>
                        <a:t>tūkst.EUR</a:t>
                      </a:r>
                      <a:endParaRPr lang="lv-LV"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11822" marR="11822" marT="11822" marB="0" anchor="ctr">
                    <a:solidFill>
                      <a:schemeClr val="accent5">
                        <a:lumMod val="40000"/>
                        <a:lumOff val="60000"/>
                      </a:schemeClr>
                    </a:solidFill>
                  </a:tcPr>
                </a:tc>
                <a:extLst>
                  <a:ext uri="{0D108BD9-81ED-4DB2-BD59-A6C34878D82A}">
                    <a16:rowId xmlns:a16="http://schemas.microsoft.com/office/drawing/2014/main" val="1275252861"/>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A</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31.29</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1976</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15.83</a:t>
                      </a:r>
                    </a:p>
                  </a:txBody>
                  <a:tcPr marL="9525" marR="9525" marT="9525" marB="0" anchor="b">
                    <a:solidFill>
                      <a:schemeClr val="accent5">
                        <a:lumMod val="60000"/>
                        <a:lumOff val="40000"/>
                      </a:schemeClr>
                    </a:solidFill>
                  </a:tcPr>
                </a:tc>
                <a:extLst>
                  <a:ext uri="{0D108BD9-81ED-4DB2-BD59-A6C34878D82A}">
                    <a16:rowId xmlns:a16="http://schemas.microsoft.com/office/drawing/2014/main" val="2058312663"/>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B</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7.61</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204</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37.33</a:t>
                      </a:r>
                    </a:p>
                  </a:txBody>
                  <a:tcPr marL="9525" marR="9525" marT="9525" marB="0" anchor="b">
                    <a:noFill/>
                  </a:tcPr>
                </a:tc>
                <a:extLst>
                  <a:ext uri="{0D108BD9-81ED-4DB2-BD59-A6C34878D82A}">
                    <a16:rowId xmlns:a16="http://schemas.microsoft.com/office/drawing/2014/main" val="2250552241"/>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C</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29.85</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2070</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14.42</a:t>
                      </a:r>
                    </a:p>
                  </a:txBody>
                  <a:tcPr marL="9525" marR="9525" marT="9525" marB="0" anchor="b">
                    <a:solidFill>
                      <a:schemeClr val="accent5">
                        <a:lumMod val="60000"/>
                        <a:lumOff val="40000"/>
                      </a:schemeClr>
                    </a:solidFill>
                  </a:tcPr>
                </a:tc>
                <a:extLst>
                  <a:ext uri="{0D108BD9-81ED-4DB2-BD59-A6C34878D82A}">
                    <a16:rowId xmlns:a16="http://schemas.microsoft.com/office/drawing/2014/main" val="2277395620"/>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D</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1.93</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137</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14.11</a:t>
                      </a:r>
                    </a:p>
                  </a:txBody>
                  <a:tcPr marL="9525" marR="9525" marT="9525" marB="0" anchor="b">
                    <a:noFill/>
                  </a:tcPr>
                </a:tc>
                <a:extLst>
                  <a:ext uri="{0D108BD9-81ED-4DB2-BD59-A6C34878D82A}">
                    <a16:rowId xmlns:a16="http://schemas.microsoft.com/office/drawing/2014/main" val="2741549917"/>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E</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1.98</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87</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22.71</a:t>
                      </a:r>
                    </a:p>
                  </a:txBody>
                  <a:tcPr marL="9525" marR="9525" marT="9525" marB="0" anchor="b">
                    <a:noFill/>
                  </a:tcPr>
                </a:tc>
                <a:extLst>
                  <a:ext uri="{0D108BD9-81ED-4DB2-BD59-A6C34878D82A}">
                    <a16:rowId xmlns:a16="http://schemas.microsoft.com/office/drawing/2014/main" val="3840295231"/>
                  </a:ext>
                </a:extLst>
              </a:tr>
              <a:tr h="288343">
                <a:tc>
                  <a:txBody>
                    <a:bodyPr/>
                    <a:lstStyle/>
                    <a:p>
                      <a:pPr algn="ctr" fontAlgn="b"/>
                      <a:r>
                        <a:rPr lang="lv-LV" sz="1800" b="1" u="none" strike="noStrike" dirty="0">
                          <a:effectLst/>
                          <a:latin typeface="Arial" panose="020B0604020202020204" pitchFamily="34" charset="0"/>
                          <a:cs typeface="Arial" panose="020B0604020202020204" pitchFamily="34" charset="0"/>
                        </a:rPr>
                        <a:t>F</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13.75</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1126</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12.21</a:t>
                      </a:r>
                    </a:p>
                  </a:txBody>
                  <a:tcPr marL="9525" marR="9525" marT="9525" marB="0" anchor="b">
                    <a:noFill/>
                  </a:tcPr>
                </a:tc>
                <a:extLst>
                  <a:ext uri="{0D108BD9-81ED-4DB2-BD59-A6C34878D82A}">
                    <a16:rowId xmlns:a16="http://schemas.microsoft.com/office/drawing/2014/main" val="3004206429"/>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G</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24.93</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2182</a:t>
                      </a:r>
                    </a:p>
                  </a:txBody>
                  <a:tcPr marL="9525" marR="9525" marT="9525" marB="0" anchor="b">
                    <a:solidFill>
                      <a:schemeClr val="accent5">
                        <a:lumMod val="60000"/>
                        <a:lumOff val="40000"/>
                      </a:schemeClr>
                    </a:solidFill>
                  </a:tcPr>
                </a:tc>
                <a:tc>
                  <a:txBody>
                    <a:bodyPr/>
                    <a:lstStyle/>
                    <a:p>
                      <a:pPr algn="ctr" fontAlgn="b"/>
                      <a:r>
                        <a:rPr lang="lv-LV" sz="1800" b="1" u="none" strike="noStrike" kern="1200" dirty="0">
                          <a:solidFill>
                            <a:sysClr val="windowText" lastClr="000000"/>
                          </a:solidFill>
                          <a:effectLst/>
                          <a:latin typeface="Arial" panose="020B0604020202020204" pitchFamily="34" charset="0"/>
                          <a:ea typeface="+mn-ea"/>
                          <a:cs typeface="Arial" panose="020B0604020202020204" pitchFamily="34" charset="0"/>
                        </a:rPr>
                        <a:t>11.43</a:t>
                      </a:r>
                    </a:p>
                  </a:txBody>
                  <a:tcPr marL="9525" marR="9525" marT="9525" marB="0" anchor="b">
                    <a:solidFill>
                      <a:schemeClr val="accent5">
                        <a:lumMod val="60000"/>
                        <a:lumOff val="40000"/>
                      </a:schemeClr>
                    </a:solidFill>
                  </a:tcPr>
                </a:tc>
                <a:extLst>
                  <a:ext uri="{0D108BD9-81ED-4DB2-BD59-A6C34878D82A}">
                    <a16:rowId xmlns:a16="http://schemas.microsoft.com/office/drawing/2014/main" val="242037077"/>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H</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10.46</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609</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17.18</a:t>
                      </a:r>
                    </a:p>
                  </a:txBody>
                  <a:tcPr marL="9525" marR="9525" marT="9525" marB="0" anchor="b">
                    <a:noFill/>
                  </a:tcPr>
                </a:tc>
                <a:extLst>
                  <a:ext uri="{0D108BD9-81ED-4DB2-BD59-A6C34878D82A}">
                    <a16:rowId xmlns:a16="http://schemas.microsoft.com/office/drawing/2014/main" val="4228807298"/>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I</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2.48</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400</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6.20</a:t>
                      </a:r>
                    </a:p>
                  </a:txBody>
                  <a:tcPr marL="9525" marR="9525" marT="9525" marB="0" anchor="b">
                    <a:noFill/>
                  </a:tcPr>
                </a:tc>
                <a:extLst>
                  <a:ext uri="{0D108BD9-81ED-4DB2-BD59-A6C34878D82A}">
                    <a16:rowId xmlns:a16="http://schemas.microsoft.com/office/drawing/2014/main" val="2477317859"/>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J</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1.26</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86</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14.67</a:t>
                      </a:r>
                    </a:p>
                  </a:txBody>
                  <a:tcPr marL="9525" marR="9525" marT="9525" marB="0" anchor="b">
                    <a:noFill/>
                  </a:tcPr>
                </a:tc>
                <a:extLst>
                  <a:ext uri="{0D108BD9-81ED-4DB2-BD59-A6C34878D82A}">
                    <a16:rowId xmlns:a16="http://schemas.microsoft.com/office/drawing/2014/main" val="2556851108"/>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K</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130</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extLst>
                  <a:ext uri="{0D108BD9-81ED-4DB2-BD59-A6C34878D82A}">
                    <a16:rowId xmlns:a16="http://schemas.microsoft.com/office/drawing/2014/main" val="1888442583"/>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L</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2.88</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339</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8.51</a:t>
                      </a:r>
                    </a:p>
                  </a:txBody>
                  <a:tcPr marL="9525" marR="9525" marT="9525" marB="0" anchor="b">
                    <a:noFill/>
                  </a:tcPr>
                </a:tc>
                <a:extLst>
                  <a:ext uri="{0D108BD9-81ED-4DB2-BD59-A6C34878D82A}">
                    <a16:rowId xmlns:a16="http://schemas.microsoft.com/office/drawing/2014/main" val="623237002"/>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M</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2.17</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337</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6.44</a:t>
                      </a:r>
                    </a:p>
                  </a:txBody>
                  <a:tcPr marL="9525" marR="9525" marT="9525" marB="0" anchor="b">
                    <a:noFill/>
                  </a:tcPr>
                </a:tc>
                <a:extLst>
                  <a:ext uri="{0D108BD9-81ED-4DB2-BD59-A6C34878D82A}">
                    <a16:rowId xmlns:a16="http://schemas.microsoft.com/office/drawing/2014/main" val="2581043534"/>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N</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1.05</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290</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3.62</a:t>
                      </a:r>
                    </a:p>
                  </a:txBody>
                  <a:tcPr marL="9525" marR="9525" marT="9525" marB="0" anchor="b">
                    <a:noFill/>
                  </a:tcPr>
                </a:tc>
                <a:extLst>
                  <a:ext uri="{0D108BD9-81ED-4DB2-BD59-A6C34878D82A}">
                    <a16:rowId xmlns:a16="http://schemas.microsoft.com/office/drawing/2014/main" val="1898693990"/>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O</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818</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0.00</a:t>
                      </a:r>
                    </a:p>
                  </a:txBody>
                  <a:tcPr marL="9525" marR="9525" marT="9525" marB="0" anchor="b">
                    <a:noFill/>
                  </a:tcPr>
                </a:tc>
                <a:extLst>
                  <a:ext uri="{0D108BD9-81ED-4DB2-BD59-A6C34878D82A}">
                    <a16:rowId xmlns:a16="http://schemas.microsoft.com/office/drawing/2014/main" val="1486216648"/>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P</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0.73</a:t>
                      </a:r>
                    </a:p>
                  </a:txBody>
                  <a:tcPr marL="9525" marR="9525" marT="9525" marB="0" anchor="b">
                    <a:noFill/>
                  </a:tcPr>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1615</a:t>
                      </a:r>
                    </a:p>
                  </a:txBody>
                  <a:tcPr marL="9525" marR="9525" marT="9525" marB="0" anchor="b">
                    <a:noFill/>
                  </a:tcPr>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0.45</a:t>
                      </a:r>
                    </a:p>
                  </a:txBody>
                  <a:tcPr marL="9525" marR="9525" marT="9525" marB="0" anchor="b">
                    <a:noFill/>
                  </a:tcPr>
                </a:tc>
                <a:extLst>
                  <a:ext uri="{0D108BD9-81ED-4DB2-BD59-A6C34878D82A}">
                    <a16:rowId xmlns:a16="http://schemas.microsoft.com/office/drawing/2014/main" val="2230957135"/>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Q</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2.74</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983</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2.79</a:t>
                      </a:r>
                    </a:p>
                  </a:txBody>
                  <a:tcPr marL="9525" marR="9525" marT="9525" marB="0" anchor="b"/>
                </a:tc>
                <a:extLst>
                  <a:ext uri="{0D108BD9-81ED-4DB2-BD59-A6C34878D82A}">
                    <a16:rowId xmlns:a16="http://schemas.microsoft.com/office/drawing/2014/main" val="3354537687"/>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R</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1.55</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492</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3.16</a:t>
                      </a:r>
                    </a:p>
                  </a:txBody>
                  <a:tcPr marL="9525" marR="9525" marT="9525" marB="0" anchor="b"/>
                </a:tc>
                <a:extLst>
                  <a:ext uri="{0D108BD9-81ED-4DB2-BD59-A6C34878D82A}">
                    <a16:rowId xmlns:a16="http://schemas.microsoft.com/office/drawing/2014/main" val="1097958246"/>
                  </a:ext>
                </a:extLst>
              </a:tr>
              <a:tr h="314716">
                <a:tc>
                  <a:txBody>
                    <a:bodyPr/>
                    <a:lstStyle/>
                    <a:p>
                      <a:pPr algn="ctr" fontAlgn="b"/>
                      <a:r>
                        <a:rPr lang="lv-LV" sz="1800" b="1" u="none" strike="noStrike" dirty="0">
                          <a:effectLst/>
                          <a:latin typeface="Arial" panose="020B0604020202020204" pitchFamily="34" charset="0"/>
                          <a:cs typeface="Arial" panose="020B0604020202020204" pitchFamily="34" charset="0"/>
                        </a:rPr>
                        <a:t>S</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0.75</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335</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2.23</a:t>
                      </a:r>
                    </a:p>
                  </a:txBody>
                  <a:tcPr marL="9525" marR="9525" marT="9525" marB="0" anchor="b"/>
                </a:tc>
                <a:extLst>
                  <a:ext uri="{0D108BD9-81ED-4DB2-BD59-A6C34878D82A}">
                    <a16:rowId xmlns:a16="http://schemas.microsoft.com/office/drawing/2014/main" val="2084506633"/>
                  </a:ext>
                </a:extLst>
              </a:tr>
              <a:tr h="288343">
                <a:tc>
                  <a:txBody>
                    <a:bodyPr/>
                    <a:lstStyle/>
                    <a:p>
                      <a:pPr algn="r" fontAlgn="b"/>
                      <a:r>
                        <a:rPr lang="lv-LV" sz="1800" b="1" u="none" strike="noStrike" dirty="0">
                          <a:effectLst/>
                          <a:latin typeface="Arial" panose="020B0604020202020204" pitchFamily="34" charset="0"/>
                          <a:cs typeface="Arial" panose="020B0604020202020204" pitchFamily="34" charset="0"/>
                        </a:rPr>
                        <a:t>Kopā</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11822" marR="11822" marT="11822"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137.42</a:t>
                      </a:r>
                    </a:p>
                  </a:txBody>
                  <a:tcPr marL="9525" marR="9525" marT="9525" marB="0" anchor="b"/>
                </a:tc>
                <a:tc>
                  <a:txBody>
                    <a:bodyPr/>
                    <a:lstStyle/>
                    <a:p>
                      <a:pPr algn="ctr" fontAlgn="b"/>
                      <a:r>
                        <a:rPr lang="lv-LV" sz="1800" b="0" u="none" strike="noStrike" kern="1200">
                          <a:solidFill>
                            <a:sysClr val="windowText" lastClr="000000"/>
                          </a:solidFill>
                          <a:effectLst/>
                          <a:latin typeface="Arial" panose="020B0604020202020204" pitchFamily="34" charset="0"/>
                          <a:ea typeface="+mn-ea"/>
                          <a:cs typeface="Arial" panose="020B0604020202020204" pitchFamily="34" charset="0"/>
                        </a:rPr>
                        <a:t>14216</a:t>
                      </a:r>
                    </a:p>
                  </a:txBody>
                  <a:tcPr marL="9525" marR="9525" marT="9525" marB="0" anchor="b"/>
                </a:tc>
                <a:tc>
                  <a:txBody>
                    <a:bodyPr/>
                    <a:lstStyle/>
                    <a:p>
                      <a:pPr algn="ctr" fontAlgn="b"/>
                      <a:r>
                        <a:rPr lang="lv-LV" sz="1800" b="0" u="none" strike="noStrike" kern="1200" dirty="0">
                          <a:solidFill>
                            <a:sysClr val="windowText" lastClr="000000"/>
                          </a:solidFill>
                          <a:effectLst/>
                          <a:latin typeface="Arial" panose="020B0604020202020204" pitchFamily="34" charset="0"/>
                          <a:ea typeface="+mn-ea"/>
                          <a:cs typeface="Arial" panose="020B0604020202020204" pitchFamily="34" charset="0"/>
                        </a:rPr>
                        <a:t>9.67</a:t>
                      </a:r>
                    </a:p>
                  </a:txBody>
                  <a:tcPr marL="9525" marR="9525" marT="9525" marB="0" anchor="b"/>
                </a:tc>
                <a:extLst>
                  <a:ext uri="{0D108BD9-81ED-4DB2-BD59-A6C34878D82A}">
                    <a16:rowId xmlns:a16="http://schemas.microsoft.com/office/drawing/2014/main" val="540429767"/>
                  </a:ext>
                </a:extLst>
              </a:tr>
            </a:tbl>
          </a:graphicData>
        </a:graphic>
      </p:graphicFrame>
      <p:sp>
        <p:nvSpPr>
          <p:cNvPr id="4" name="Title 1">
            <a:extLst>
              <a:ext uri="{FF2B5EF4-FFF2-40B4-BE49-F238E27FC236}">
                <a16:creationId xmlns:a16="http://schemas.microsoft.com/office/drawing/2014/main" id="{D5F570A8-A2FC-4FC0-B322-30FFB82D6CB8}"/>
              </a:ext>
            </a:extLst>
          </p:cNvPr>
          <p:cNvSpPr txBox="1">
            <a:spLocks/>
          </p:cNvSpPr>
          <p:nvPr/>
        </p:nvSpPr>
        <p:spPr>
          <a:xfrm>
            <a:off x="1" y="4430225"/>
            <a:ext cx="3460651" cy="528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C – Apstrādes rūpniecība</a:t>
            </a:r>
          </a:p>
        </p:txBody>
      </p:sp>
      <p:sp>
        <p:nvSpPr>
          <p:cNvPr id="5" name="Title 1">
            <a:extLst>
              <a:ext uri="{FF2B5EF4-FFF2-40B4-BE49-F238E27FC236}">
                <a16:creationId xmlns:a16="http://schemas.microsoft.com/office/drawing/2014/main" id="{5F836BE6-F066-4108-8ED7-7970CC12C011}"/>
              </a:ext>
            </a:extLst>
          </p:cNvPr>
          <p:cNvSpPr txBox="1">
            <a:spLocks/>
          </p:cNvSpPr>
          <p:nvPr/>
        </p:nvSpPr>
        <p:spPr>
          <a:xfrm>
            <a:off x="0" y="3158857"/>
            <a:ext cx="3460651" cy="528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A – Lauksaimniecība, mežsaimniecība, zivsaimniecība</a:t>
            </a:r>
          </a:p>
        </p:txBody>
      </p:sp>
      <p:sp>
        <p:nvSpPr>
          <p:cNvPr id="8" name="Title 1">
            <a:extLst>
              <a:ext uri="{FF2B5EF4-FFF2-40B4-BE49-F238E27FC236}">
                <a16:creationId xmlns:a16="http://schemas.microsoft.com/office/drawing/2014/main" id="{386E9088-6278-46C7-B636-633000793942}"/>
              </a:ext>
            </a:extLst>
          </p:cNvPr>
          <p:cNvSpPr txBox="1">
            <a:spLocks/>
          </p:cNvSpPr>
          <p:nvPr/>
        </p:nvSpPr>
        <p:spPr>
          <a:xfrm>
            <a:off x="2" y="212378"/>
            <a:ext cx="3601327" cy="2958479"/>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dirty="0"/>
              <a:t>Talsu novads </a:t>
            </a:r>
            <a:r>
              <a:rPr lang="lv-LV" i="1" dirty="0"/>
              <a:t>+ Dundagas novads, Mērsraga novads, </a:t>
            </a:r>
          </a:p>
          <a:p>
            <a:r>
              <a:rPr lang="lv-LV" i="1" dirty="0"/>
              <a:t>Rojas novads</a:t>
            </a:r>
            <a:endParaRPr lang="lv-LV" i="1" dirty="0">
              <a:solidFill>
                <a:schemeClr val="accent6">
                  <a:lumMod val="75000"/>
                </a:schemeClr>
              </a:solidFill>
            </a:endParaRPr>
          </a:p>
        </p:txBody>
      </p:sp>
      <p:sp>
        <p:nvSpPr>
          <p:cNvPr id="6" name="Title 1">
            <a:extLst>
              <a:ext uri="{FF2B5EF4-FFF2-40B4-BE49-F238E27FC236}">
                <a16:creationId xmlns:a16="http://schemas.microsoft.com/office/drawing/2014/main" id="{40E68F86-2F55-4C06-834F-58DF9E032D59}"/>
              </a:ext>
            </a:extLst>
          </p:cNvPr>
          <p:cNvSpPr txBox="1">
            <a:spLocks/>
          </p:cNvSpPr>
          <p:nvPr/>
        </p:nvSpPr>
        <p:spPr>
          <a:xfrm>
            <a:off x="0" y="5220135"/>
            <a:ext cx="3460652" cy="14731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2400" b="1" dirty="0"/>
              <a:t>G – Vairumtirdzniecība un mazumtirdzniecība; automobiļu un motociklu remonts </a:t>
            </a:r>
          </a:p>
        </p:txBody>
      </p:sp>
    </p:spTree>
    <p:extLst>
      <p:ext uri="{BB962C8B-B14F-4D97-AF65-F5344CB8AC3E}">
        <p14:creationId xmlns:p14="http://schemas.microsoft.com/office/powerpoint/2010/main" val="996000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AFAFA3-4108-4513-BC00-C6793455873B}"/>
              </a:ext>
            </a:extLst>
          </p:cNvPr>
          <p:cNvSpPr>
            <a:spLocks noGrp="1"/>
          </p:cNvSpPr>
          <p:nvPr>
            <p:ph type="title"/>
          </p:nvPr>
        </p:nvSpPr>
        <p:spPr/>
        <p:txBody>
          <a:bodyPr/>
          <a:lstStyle/>
          <a:p>
            <a:r>
              <a:rPr lang="lv-LV" dirty="0"/>
              <a:t>Daži nākotnes izaicinājumi</a:t>
            </a:r>
          </a:p>
        </p:txBody>
      </p:sp>
      <p:sp>
        <p:nvSpPr>
          <p:cNvPr id="4" name="Content Placeholder 3">
            <a:extLst>
              <a:ext uri="{FF2B5EF4-FFF2-40B4-BE49-F238E27FC236}">
                <a16:creationId xmlns:a16="http://schemas.microsoft.com/office/drawing/2014/main" id="{B4F05C4F-7030-4FD8-ACBD-EA39A899AF5B}"/>
              </a:ext>
            </a:extLst>
          </p:cNvPr>
          <p:cNvSpPr>
            <a:spLocks noGrp="1"/>
          </p:cNvSpPr>
          <p:nvPr>
            <p:ph idx="1"/>
          </p:nvPr>
        </p:nvSpPr>
        <p:spPr>
          <a:xfrm>
            <a:off x="838200" y="1717992"/>
            <a:ext cx="10515600" cy="4774883"/>
          </a:xfrm>
        </p:spPr>
        <p:txBody>
          <a:bodyPr/>
          <a:lstStyle/>
          <a:p>
            <a:pPr marL="0" indent="0">
              <a:buNone/>
            </a:pPr>
            <a:r>
              <a:rPr lang="lv-LV" sz="3600" dirty="0"/>
              <a:t>Klimata</a:t>
            </a:r>
            <a:r>
              <a:rPr lang="lv-LV" dirty="0"/>
              <a:t> </a:t>
            </a:r>
            <a:r>
              <a:rPr lang="lv-LV" sz="3600" dirty="0"/>
              <a:t>neitralitāte</a:t>
            </a:r>
          </a:p>
          <a:p>
            <a:endParaRPr lang="lv-LV" sz="3600" dirty="0"/>
          </a:p>
          <a:p>
            <a:pPr marL="0" indent="0">
              <a:buNone/>
            </a:pPr>
            <a:r>
              <a:rPr lang="lv-LV" sz="3600" dirty="0"/>
              <a:t>Digitālā transformācija</a:t>
            </a:r>
          </a:p>
          <a:p>
            <a:endParaRPr lang="lv-LV" sz="3600" dirty="0"/>
          </a:p>
          <a:p>
            <a:pPr marL="0" indent="0">
              <a:buNone/>
            </a:pPr>
            <a:r>
              <a:rPr lang="lv-LV" sz="3600" dirty="0"/>
              <a:t>Darbaspēka pietiekamība un kompetence</a:t>
            </a:r>
          </a:p>
        </p:txBody>
      </p:sp>
      <p:sp>
        <p:nvSpPr>
          <p:cNvPr id="2" name="Slide Number Placeholder 1">
            <a:extLst>
              <a:ext uri="{FF2B5EF4-FFF2-40B4-BE49-F238E27FC236}">
                <a16:creationId xmlns:a16="http://schemas.microsoft.com/office/drawing/2014/main" id="{A05C382D-4F79-4D6D-97AE-3B466EE48AD8}"/>
              </a:ext>
            </a:extLst>
          </p:cNvPr>
          <p:cNvSpPr>
            <a:spLocks noGrp="1"/>
          </p:cNvSpPr>
          <p:nvPr>
            <p:ph type="sldNum" sz="quarter" idx="12"/>
          </p:nvPr>
        </p:nvSpPr>
        <p:spPr/>
        <p:txBody>
          <a:bodyPr/>
          <a:lstStyle/>
          <a:p>
            <a:fld id="{C3DEE456-327C-4234-B28A-963C3399B45E}" type="slidenum">
              <a:rPr lang="lv-LV" smtClean="0"/>
              <a:t>32</a:t>
            </a:fld>
            <a:endParaRPr lang="lv-LV"/>
          </a:p>
        </p:txBody>
      </p:sp>
    </p:spTree>
    <p:extLst>
      <p:ext uri="{BB962C8B-B14F-4D97-AF65-F5344CB8AC3E}">
        <p14:creationId xmlns:p14="http://schemas.microsoft.com/office/powerpoint/2010/main" val="1630502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9B3D-FA2E-438C-94BF-46A6B21B2CCD}"/>
              </a:ext>
            </a:extLst>
          </p:cNvPr>
          <p:cNvSpPr>
            <a:spLocks noGrp="1"/>
          </p:cNvSpPr>
          <p:nvPr>
            <p:ph type="ctrTitle"/>
          </p:nvPr>
        </p:nvSpPr>
        <p:spPr>
          <a:xfrm>
            <a:off x="6367460" y="1524778"/>
            <a:ext cx="4984813" cy="1452033"/>
          </a:xfrm>
          <a:noFill/>
        </p:spPr>
        <p:txBody>
          <a:bodyPr>
            <a:normAutofit/>
          </a:bodyPr>
          <a:lstStyle/>
          <a:p>
            <a:r>
              <a:rPr lang="lv-LV" sz="4800" b="1" dirty="0"/>
              <a:t>Paldies par uzmanību!</a:t>
            </a:r>
          </a:p>
        </p:txBody>
      </p:sp>
      <p:sp>
        <p:nvSpPr>
          <p:cNvPr id="3" name="Subtitle 2">
            <a:extLst>
              <a:ext uri="{FF2B5EF4-FFF2-40B4-BE49-F238E27FC236}">
                <a16:creationId xmlns:a16="http://schemas.microsoft.com/office/drawing/2014/main" id="{AC6984D0-595C-4DB9-BBE3-F177E4C7944F}"/>
              </a:ext>
            </a:extLst>
          </p:cNvPr>
          <p:cNvSpPr>
            <a:spLocks noGrp="1"/>
          </p:cNvSpPr>
          <p:nvPr>
            <p:ph type="subTitle" idx="1"/>
          </p:nvPr>
        </p:nvSpPr>
        <p:spPr>
          <a:xfrm>
            <a:off x="6367460" y="3749076"/>
            <a:ext cx="4984813" cy="1452033"/>
          </a:xfrm>
          <a:noFill/>
        </p:spPr>
        <p:txBody>
          <a:bodyPr>
            <a:normAutofit/>
          </a:bodyPr>
          <a:lstStyle/>
          <a:p>
            <a:r>
              <a:rPr lang="lv-LV" dirty="0"/>
              <a:t>Jurijs Kondratenko</a:t>
            </a:r>
          </a:p>
          <a:p>
            <a:r>
              <a:rPr lang="lv-LV" dirty="0">
                <a:solidFill>
                  <a:schemeClr val="bg1">
                    <a:lumMod val="50000"/>
                  </a:schemeClr>
                </a:solidFill>
              </a:rPr>
              <a:t>SIA «Grupa93»</a:t>
            </a:r>
          </a:p>
          <a:p>
            <a:r>
              <a:rPr lang="lv-LV" dirty="0">
                <a:solidFill>
                  <a:schemeClr val="bg1">
                    <a:lumMod val="50000"/>
                  </a:schemeClr>
                </a:solidFill>
              </a:rPr>
              <a:t>jurijs@g93.lv</a:t>
            </a:r>
          </a:p>
        </p:txBody>
      </p:sp>
      <p:pic>
        <p:nvPicPr>
          <p:cNvPr id="5" name="Picture 4" descr="A picture containing tableware, plate, dishware&#10;&#10;Description automatically generated">
            <a:extLst>
              <a:ext uri="{FF2B5EF4-FFF2-40B4-BE49-F238E27FC236}">
                <a16:creationId xmlns:a16="http://schemas.microsoft.com/office/drawing/2014/main" id="{AFA0897C-4FF8-488D-8F38-9BF58513D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1980" y="5871029"/>
            <a:ext cx="986971" cy="986971"/>
          </a:xfrm>
          <a:prstGeom prst="rect">
            <a:avLst/>
          </a:prstGeom>
        </p:spPr>
      </p:pic>
      <p:grpSp>
        <p:nvGrpSpPr>
          <p:cNvPr id="7" name="Group 6">
            <a:extLst>
              <a:ext uri="{FF2B5EF4-FFF2-40B4-BE49-F238E27FC236}">
                <a16:creationId xmlns:a16="http://schemas.microsoft.com/office/drawing/2014/main" id="{9E10C69E-70D6-4CC4-8198-19594C67A924}"/>
              </a:ext>
            </a:extLst>
          </p:cNvPr>
          <p:cNvGrpSpPr/>
          <p:nvPr/>
        </p:nvGrpSpPr>
        <p:grpSpPr>
          <a:xfrm>
            <a:off x="-1" y="-8"/>
            <a:ext cx="6094476" cy="6858008"/>
            <a:chOff x="-1" y="-8"/>
            <a:chExt cx="6094476" cy="6858008"/>
          </a:xfrm>
        </p:grpSpPr>
        <p:pic>
          <p:nvPicPr>
            <p:cNvPr id="8" name="Picture 7" descr="Map&#10;&#10;Description automatically generated">
              <a:extLst>
                <a:ext uri="{FF2B5EF4-FFF2-40B4-BE49-F238E27FC236}">
                  <a16:creationId xmlns:a16="http://schemas.microsoft.com/office/drawing/2014/main" id="{55E9DC29-C98D-496F-BE42-25F493B962FC}"/>
                </a:ext>
              </a:extLst>
            </p:cNvPr>
            <p:cNvPicPr>
              <a:picLocks noChangeAspect="1"/>
            </p:cNvPicPr>
            <p:nvPr/>
          </p:nvPicPr>
          <p:blipFill rotWithShape="1">
            <a:blip r:embed="rId3">
              <a:extLst>
                <a:ext uri="{28A0092B-C50C-407E-A947-70E740481C1C}">
                  <a14:useLocalDpi xmlns:a14="http://schemas.microsoft.com/office/drawing/2010/main" val="0"/>
                </a:ext>
              </a:extLst>
            </a:blip>
            <a:srcRect r="-2" b="1505"/>
            <a:stretch/>
          </p:blipFill>
          <p:spPr>
            <a:xfrm>
              <a:off x="-1" y="8"/>
              <a:ext cx="6005514" cy="6857992"/>
            </a:xfrm>
            <a:prstGeom prst="rect">
              <a:avLst/>
            </a:prstGeom>
          </p:spPr>
        </p:pic>
        <p:pic>
          <p:nvPicPr>
            <p:cNvPr id="9" name="Picture 8" descr="A picture containing background pattern&#10;&#10;Description automatically generated">
              <a:extLst>
                <a:ext uri="{FF2B5EF4-FFF2-40B4-BE49-F238E27FC236}">
                  <a16:creationId xmlns:a16="http://schemas.microsoft.com/office/drawing/2014/main" id="{CEE92AFA-6F4A-4BC1-B473-A228E01AC30E}"/>
                </a:ext>
              </a:extLst>
            </p:cNvPr>
            <p:cNvPicPr>
              <a:picLocks noChangeAspect="1"/>
            </p:cNvPicPr>
            <p:nvPr/>
          </p:nvPicPr>
          <p:blipFill rotWithShape="1">
            <a:blip r:embed="rId4">
              <a:extLst>
                <a:ext uri="{28A0092B-C50C-407E-A947-70E740481C1C}">
                  <a14:useLocalDpi xmlns:a14="http://schemas.microsoft.com/office/drawing/2010/main" val="0"/>
                </a:ext>
              </a:extLst>
            </a:blip>
            <a:srcRect l="33019" r="37852"/>
            <a:stretch/>
          </p:blipFill>
          <p:spPr>
            <a:xfrm>
              <a:off x="4601029" y="-8"/>
              <a:ext cx="1493446" cy="6858000"/>
            </a:xfrm>
            <a:prstGeom prst="rect">
              <a:avLst/>
            </a:prstGeom>
          </p:spPr>
        </p:pic>
      </p:grpSp>
    </p:spTree>
    <p:extLst>
      <p:ext uri="{BB962C8B-B14F-4D97-AF65-F5344CB8AC3E}">
        <p14:creationId xmlns:p14="http://schemas.microsoft.com/office/powerpoint/2010/main" val="373291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B92D-7F6C-4F04-BE53-CD52D7B619F7}"/>
              </a:ext>
            </a:extLst>
          </p:cNvPr>
          <p:cNvSpPr>
            <a:spLocks noGrp="1"/>
          </p:cNvSpPr>
          <p:nvPr>
            <p:ph type="title"/>
          </p:nvPr>
        </p:nvSpPr>
        <p:spPr/>
        <p:txBody>
          <a:bodyPr/>
          <a:lstStyle/>
          <a:p>
            <a:r>
              <a:rPr lang="lv-LV" dirty="0"/>
              <a:t>Esošās specializācijas nozares</a:t>
            </a:r>
          </a:p>
        </p:txBody>
      </p:sp>
      <p:sp>
        <p:nvSpPr>
          <p:cNvPr id="3" name="Content Placeholder 2">
            <a:extLst>
              <a:ext uri="{FF2B5EF4-FFF2-40B4-BE49-F238E27FC236}">
                <a16:creationId xmlns:a16="http://schemas.microsoft.com/office/drawing/2014/main" id="{112925D7-4ED5-4497-9341-485E80261F23}"/>
              </a:ext>
            </a:extLst>
          </p:cNvPr>
          <p:cNvSpPr>
            <a:spLocks noGrp="1"/>
          </p:cNvSpPr>
          <p:nvPr>
            <p:ph idx="1"/>
          </p:nvPr>
        </p:nvSpPr>
        <p:spPr/>
        <p:txBody>
          <a:bodyPr/>
          <a:lstStyle/>
          <a:p>
            <a:pPr marL="0" indent="0">
              <a:buNone/>
            </a:pPr>
            <a:r>
              <a:rPr lang="lv-LV" dirty="0"/>
              <a:t>Zivsaimniecība</a:t>
            </a:r>
          </a:p>
          <a:p>
            <a:pPr marL="0" indent="0">
              <a:buNone/>
            </a:pPr>
            <a:r>
              <a:rPr lang="lv-LV" dirty="0"/>
              <a:t>Kokapstrāde</a:t>
            </a:r>
          </a:p>
          <a:p>
            <a:pPr marL="0" indent="0">
              <a:buNone/>
            </a:pPr>
            <a:r>
              <a:rPr lang="lv-LV" dirty="0"/>
              <a:t>Pārtikas rūpniecība</a:t>
            </a:r>
          </a:p>
          <a:p>
            <a:pPr marL="0" indent="0">
              <a:buNone/>
            </a:pPr>
            <a:r>
              <a:rPr lang="lv-LV" dirty="0"/>
              <a:t>Apģērbu ražošana</a:t>
            </a:r>
          </a:p>
          <a:p>
            <a:pPr marL="0" indent="0">
              <a:buNone/>
            </a:pPr>
            <a:r>
              <a:rPr lang="lv-LV" dirty="0"/>
              <a:t>Metālapstrāde</a:t>
            </a:r>
          </a:p>
          <a:p>
            <a:pPr marL="0" indent="0">
              <a:buNone/>
            </a:pPr>
            <a:r>
              <a:rPr lang="lv-LV" dirty="0"/>
              <a:t>Tūrisms </a:t>
            </a:r>
          </a:p>
          <a:p>
            <a:pPr marL="0" indent="0">
              <a:buNone/>
            </a:pPr>
            <a:r>
              <a:rPr lang="lv-LV" dirty="0"/>
              <a:t>Transports un loģistika</a:t>
            </a:r>
          </a:p>
        </p:txBody>
      </p:sp>
      <p:sp>
        <p:nvSpPr>
          <p:cNvPr id="4" name="Slide Number Placeholder 3">
            <a:extLst>
              <a:ext uri="{FF2B5EF4-FFF2-40B4-BE49-F238E27FC236}">
                <a16:creationId xmlns:a16="http://schemas.microsoft.com/office/drawing/2014/main" id="{265ACCD5-B766-4A44-B046-3E063E781F0C}"/>
              </a:ext>
            </a:extLst>
          </p:cNvPr>
          <p:cNvSpPr>
            <a:spLocks noGrp="1"/>
          </p:cNvSpPr>
          <p:nvPr>
            <p:ph type="sldNum" sz="quarter" idx="12"/>
          </p:nvPr>
        </p:nvSpPr>
        <p:spPr/>
        <p:txBody>
          <a:bodyPr/>
          <a:lstStyle/>
          <a:p>
            <a:fld id="{C3DEE456-327C-4234-B28A-963C3399B45E}" type="slidenum">
              <a:rPr lang="lv-LV" smtClean="0"/>
              <a:t>4</a:t>
            </a:fld>
            <a:endParaRPr lang="lv-LV"/>
          </a:p>
        </p:txBody>
      </p:sp>
      <p:pic>
        <p:nvPicPr>
          <p:cNvPr id="6" name="Picture 5">
            <a:extLst>
              <a:ext uri="{FF2B5EF4-FFF2-40B4-BE49-F238E27FC236}">
                <a16:creationId xmlns:a16="http://schemas.microsoft.com/office/drawing/2014/main" id="{65BB4E36-7AEB-4A7C-AA65-ED8006262C72}"/>
              </a:ext>
            </a:extLst>
          </p:cNvPr>
          <p:cNvPicPr>
            <a:picLocks noChangeAspect="1"/>
          </p:cNvPicPr>
          <p:nvPr/>
        </p:nvPicPr>
        <p:blipFill>
          <a:blip r:embed="rId2"/>
          <a:stretch>
            <a:fillRect/>
          </a:stretch>
        </p:blipFill>
        <p:spPr>
          <a:xfrm>
            <a:off x="5895770" y="2442567"/>
            <a:ext cx="5875606" cy="1558727"/>
          </a:xfrm>
          <a:prstGeom prst="rect">
            <a:avLst/>
          </a:prstGeom>
        </p:spPr>
      </p:pic>
      <p:pic>
        <p:nvPicPr>
          <p:cNvPr id="10" name="Picture 9" descr="A picture containing tableware, plate, dishware&#10;&#10;Description automatically generated">
            <a:extLst>
              <a:ext uri="{FF2B5EF4-FFF2-40B4-BE49-F238E27FC236}">
                <a16:creationId xmlns:a16="http://schemas.microsoft.com/office/drawing/2014/main" id="{A631914D-924A-4E59-85B2-15CE6ED1C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2863"/>
            <a:ext cx="986971" cy="986971"/>
          </a:xfrm>
          <a:prstGeom prst="rect">
            <a:avLst/>
          </a:prstGeom>
        </p:spPr>
      </p:pic>
    </p:spTree>
    <p:extLst>
      <p:ext uri="{BB962C8B-B14F-4D97-AF65-F5344CB8AC3E}">
        <p14:creationId xmlns:p14="http://schemas.microsoft.com/office/powerpoint/2010/main" val="374058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5C38-4914-4DFE-9825-C4863616EA64}"/>
              </a:ext>
            </a:extLst>
          </p:cNvPr>
          <p:cNvSpPr>
            <a:spLocks noGrp="1"/>
          </p:cNvSpPr>
          <p:nvPr>
            <p:ph type="title"/>
          </p:nvPr>
        </p:nvSpPr>
        <p:spPr/>
        <p:txBody>
          <a:bodyPr/>
          <a:lstStyle/>
          <a:p>
            <a:r>
              <a:rPr lang="lv-LV" dirty="0"/>
              <a:t>Citas attīstības priekšrocības</a:t>
            </a:r>
          </a:p>
        </p:txBody>
      </p:sp>
      <p:sp>
        <p:nvSpPr>
          <p:cNvPr id="3" name="Content Placeholder 2">
            <a:extLst>
              <a:ext uri="{FF2B5EF4-FFF2-40B4-BE49-F238E27FC236}">
                <a16:creationId xmlns:a16="http://schemas.microsoft.com/office/drawing/2014/main" id="{0C7A0509-A2DA-4576-A34A-8D3119C843F5}"/>
              </a:ext>
            </a:extLst>
          </p:cNvPr>
          <p:cNvSpPr>
            <a:spLocks noGrp="1"/>
          </p:cNvSpPr>
          <p:nvPr>
            <p:ph idx="1"/>
          </p:nvPr>
        </p:nvSpPr>
        <p:spPr/>
        <p:txBody>
          <a:bodyPr/>
          <a:lstStyle/>
          <a:p>
            <a:r>
              <a:rPr lang="lv-LV" dirty="0"/>
              <a:t>Novietojums un infrastruktūra</a:t>
            </a:r>
          </a:p>
          <a:p>
            <a:r>
              <a:rPr lang="lv-LV" dirty="0"/>
              <a:t>Dabas resursi un infrastruktūra</a:t>
            </a:r>
          </a:p>
          <a:p>
            <a:r>
              <a:rPr lang="lv-LV" dirty="0"/>
              <a:t>Liels dabas un kultūrvēsturiskās telpas attīstības potenciāls</a:t>
            </a:r>
          </a:p>
          <a:p>
            <a:r>
              <a:rPr lang="lv-LV" dirty="0"/>
              <a:t>Jūras piekraste</a:t>
            </a:r>
          </a:p>
          <a:p>
            <a:r>
              <a:rPr lang="lv-LV" dirty="0"/>
              <a:t>Baltijas jūras potenciāls – enerģētika, zivju un jūras produkti, kuģošana, derīgie izrakteņi</a:t>
            </a:r>
          </a:p>
          <a:p>
            <a:r>
              <a:rPr lang="lv-LV" dirty="0"/>
              <a:t>Vietējais patēriņš</a:t>
            </a:r>
          </a:p>
        </p:txBody>
      </p:sp>
      <p:sp>
        <p:nvSpPr>
          <p:cNvPr id="4" name="Slide Number Placeholder 3">
            <a:extLst>
              <a:ext uri="{FF2B5EF4-FFF2-40B4-BE49-F238E27FC236}">
                <a16:creationId xmlns:a16="http://schemas.microsoft.com/office/drawing/2014/main" id="{CBAE691E-AA62-4EA0-A9B0-AE4C5EA83A8C}"/>
              </a:ext>
            </a:extLst>
          </p:cNvPr>
          <p:cNvSpPr>
            <a:spLocks noGrp="1"/>
          </p:cNvSpPr>
          <p:nvPr>
            <p:ph type="sldNum" sz="quarter" idx="12"/>
          </p:nvPr>
        </p:nvSpPr>
        <p:spPr/>
        <p:txBody>
          <a:bodyPr/>
          <a:lstStyle/>
          <a:p>
            <a:fld id="{C3DEE456-327C-4234-B28A-963C3399B45E}" type="slidenum">
              <a:rPr lang="lv-LV" smtClean="0"/>
              <a:t>5</a:t>
            </a:fld>
            <a:endParaRPr lang="lv-LV"/>
          </a:p>
        </p:txBody>
      </p:sp>
      <p:pic>
        <p:nvPicPr>
          <p:cNvPr id="6" name="Picture 5">
            <a:extLst>
              <a:ext uri="{FF2B5EF4-FFF2-40B4-BE49-F238E27FC236}">
                <a16:creationId xmlns:a16="http://schemas.microsoft.com/office/drawing/2014/main" id="{A60A4A4B-60F5-4D1B-8B00-646BC800298D}"/>
              </a:ext>
            </a:extLst>
          </p:cNvPr>
          <p:cNvPicPr>
            <a:picLocks noChangeAspect="1"/>
          </p:cNvPicPr>
          <p:nvPr/>
        </p:nvPicPr>
        <p:blipFill>
          <a:blip r:embed="rId2"/>
          <a:stretch>
            <a:fillRect/>
          </a:stretch>
        </p:blipFill>
        <p:spPr>
          <a:xfrm>
            <a:off x="6316394" y="5291107"/>
            <a:ext cx="5875606" cy="1558727"/>
          </a:xfrm>
          <a:prstGeom prst="rect">
            <a:avLst/>
          </a:prstGeom>
        </p:spPr>
      </p:pic>
      <p:pic>
        <p:nvPicPr>
          <p:cNvPr id="10" name="Picture 9" descr="A picture containing tableware, plate, dishware&#10;&#10;Description automatically generated">
            <a:extLst>
              <a:ext uri="{FF2B5EF4-FFF2-40B4-BE49-F238E27FC236}">
                <a16:creationId xmlns:a16="http://schemas.microsoft.com/office/drawing/2014/main" id="{CFF64A5F-600B-475A-BF5E-6C1628337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2863"/>
            <a:ext cx="986971" cy="986971"/>
          </a:xfrm>
          <a:prstGeom prst="rect">
            <a:avLst/>
          </a:prstGeom>
        </p:spPr>
      </p:pic>
    </p:spTree>
    <p:extLst>
      <p:ext uri="{BB962C8B-B14F-4D97-AF65-F5344CB8AC3E}">
        <p14:creationId xmlns:p14="http://schemas.microsoft.com/office/powerpoint/2010/main" val="1185667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CDD8-EC9F-4561-A191-A44B6BAA064E}"/>
              </a:ext>
            </a:extLst>
          </p:cNvPr>
          <p:cNvSpPr>
            <a:spLocks noGrp="1"/>
          </p:cNvSpPr>
          <p:nvPr>
            <p:ph type="title"/>
          </p:nvPr>
        </p:nvSpPr>
        <p:spPr>
          <a:xfrm>
            <a:off x="191086" y="182246"/>
            <a:ext cx="11780520" cy="1325563"/>
          </a:xfrm>
        </p:spPr>
        <p:txBody>
          <a:bodyPr>
            <a:normAutofit/>
          </a:bodyPr>
          <a:lstStyle/>
          <a:p>
            <a:pPr algn="just"/>
            <a:r>
              <a:rPr lang="lv-LV" sz="4000" dirty="0"/>
              <a:t>Ekonomiskās specializācijas attīstības virzieni</a:t>
            </a:r>
          </a:p>
        </p:txBody>
      </p:sp>
      <p:sp>
        <p:nvSpPr>
          <p:cNvPr id="3" name="Content Placeholder 2">
            <a:extLst>
              <a:ext uri="{FF2B5EF4-FFF2-40B4-BE49-F238E27FC236}">
                <a16:creationId xmlns:a16="http://schemas.microsoft.com/office/drawing/2014/main" id="{73621E3E-37AC-4EA6-B54E-181AAB3E2804}"/>
              </a:ext>
            </a:extLst>
          </p:cNvPr>
          <p:cNvSpPr>
            <a:spLocks noGrp="1"/>
          </p:cNvSpPr>
          <p:nvPr>
            <p:ph idx="1"/>
          </p:nvPr>
        </p:nvSpPr>
        <p:spPr>
          <a:xfrm>
            <a:off x="671732" y="2013176"/>
            <a:ext cx="10819228" cy="4351338"/>
          </a:xfrm>
        </p:spPr>
        <p:txBody>
          <a:bodyPr/>
          <a:lstStyle/>
          <a:p>
            <a:r>
              <a:rPr lang="lv-LV" dirty="0"/>
              <a:t>Jūra un piekraste</a:t>
            </a:r>
          </a:p>
          <a:p>
            <a:r>
              <a:rPr lang="lv-LV" dirty="0"/>
              <a:t>Ieguldījumi tehnoloģisko kompetenču – IT, ražošanas un biotehnoloģiju – attīstībā</a:t>
            </a:r>
          </a:p>
          <a:p>
            <a:r>
              <a:rPr lang="lv-LV" dirty="0"/>
              <a:t>Radošo resursu attīstība pievienotās vērtības palielināšanai</a:t>
            </a:r>
          </a:p>
          <a:p>
            <a:r>
              <a:rPr lang="lv-LV" dirty="0"/>
              <a:t>Sadarbības veicināšana starp pārvaldi, uzņēmējiem un zinātnes un pētniecības institūcijām</a:t>
            </a:r>
          </a:p>
          <a:p>
            <a:r>
              <a:rPr lang="lv-LV" dirty="0"/>
              <a:t>Infrastruktūras attīstīšana</a:t>
            </a:r>
          </a:p>
        </p:txBody>
      </p:sp>
      <p:pic>
        <p:nvPicPr>
          <p:cNvPr id="5" name="Picture 4" descr="A picture containing tableware, plate, dishware&#10;&#10;Description automatically generated">
            <a:extLst>
              <a:ext uri="{FF2B5EF4-FFF2-40B4-BE49-F238E27FC236}">
                <a16:creationId xmlns:a16="http://schemas.microsoft.com/office/drawing/2014/main" id="{3D5B8355-C987-4E47-A05C-69F1F1822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71029"/>
            <a:ext cx="986971" cy="986971"/>
          </a:xfrm>
          <a:prstGeom prst="rect">
            <a:avLst/>
          </a:prstGeom>
        </p:spPr>
      </p:pic>
      <p:pic>
        <p:nvPicPr>
          <p:cNvPr id="6" name="Picture 5">
            <a:extLst>
              <a:ext uri="{FF2B5EF4-FFF2-40B4-BE49-F238E27FC236}">
                <a16:creationId xmlns:a16="http://schemas.microsoft.com/office/drawing/2014/main" id="{762DC236-FA17-44FE-9D60-9A3D896E22F0}"/>
              </a:ext>
            </a:extLst>
          </p:cNvPr>
          <p:cNvPicPr>
            <a:picLocks noChangeAspect="1"/>
          </p:cNvPicPr>
          <p:nvPr/>
        </p:nvPicPr>
        <p:blipFill>
          <a:blip r:embed="rId3"/>
          <a:stretch>
            <a:fillRect/>
          </a:stretch>
        </p:blipFill>
        <p:spPr>
          <a:xfrm>
            <a:off x="5644662" y="4797623"/>
            <a:ext cx="5875606" cy="1558727"/>
          </a:xfrm>
          <a:prstGeom prst="rect">
            <a:avLst/>
          </a:prstGeom>
        </p:spPr>
      </p:pic>
      <p:sp>
        <p:nvSpPr>
          <p:cNvPr id="4" name="Slide Number Placeholder 3">
            <a:extLst>
              <a:ext uri="{FF2B5EF4-FFF2-40B4-BE49-F238E27FC236}">
                <a16:creationId xmlns:a16="http://schemas.microsoft.com/office/drawing/2014/main" id="{71C74655-F218-4870-A23A-6F4D54BC6D67}"/>
              </a:ext>
            </a:extLst>
          </p:cNvPr>
          <p:cNvSpPr>
            <a:spLocks noGrp="1"/>
          </p:cNvSpPr>
          <p:nvPr>
            <p:ph type="sldNum" sz="quarter" idx="12"/>
          </p:nvPr>
        </p:nvSpPr>
        <p:spPr/>
        <p:txBody>
          <a:bodyPr/>
          <a:lstStyle/>
          <a:p>
            <a:fld id="{C3DEE456-327C-4234-B28A-963C3399B45E}" type="slidenum">
              <a:rPr lang="lv-LV" smtClean="0"/>
              <a:t>6</a:t>
            </a:fld>
            <a:endParaRPr lang="lv-LV"/>
          </a:p>
        </p:txBody>
      </p:sp>
    </p:spTree>
    <p:extLst>
      <p:ext uri="{BB962C8B-B14F-4D97-AF65-F5344CB8AC3E}">
        <p14:creationId xmlns:p14="http://schemas.microsoft.com/office/powerpoint/2010/main" val="394598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E584F-E3F1-4150-A22D-2C887406960A}"/>
              </a:ext>
            </a:extLst>
          </p:cNvPr>
          <p:cNvSpPr>
            <a:spLocks noGrp="1"/>
          </p:cNvSpPr>
          <p:nvPr>
            <p:ph type="title"/>
          </p:nvPr>
        </p:nvSpPr>
        <p:spPr/>
        <p:txBody>
          <a:bodyPr/>
          <a:lstStyle/>
          <a:p>
            <a:endParaRPr lang="lv-LV" dirty="0"/>
          </a:p>
        </p:txBody>
      </p:sp>
      <p:graphicFrame>
        <p:nvGraphicFramePr>
          <p:cNvPr id="6" name="Content Placeholder 5">
            <a:extLst>
              <a:ext uri="{FF2B5EF4-FFF2-40B4-BE49-F238E27FC236}">
                <a16:creationId xmlns:a16="http://schemas.microsoft.com/office/drawing/2014/main" id="{E528F7A7-B581-4138-999A-D65D16B3C900}"/>
              </a:ext>
            </a:extLst>
          </p:cNvPr>
          <p:cNvGraphicFramePr>
            <a:graphicFrameLocks noGrp="1"/>
          </p:cNvGraphicFramePr>
          <p:nvPr>
            <p:ph idx="1"/>
            <p:extLst>
              <p:ext uri="{D42A27DB-BD31-4B8C-83A1-F6EECF244321}">
                <p14:modId xmlns:p14="http://schemas.microsoft.com/office/powerpoint/2010/main" val="1314760700"/>
              </p:ext>
            </p:extLst>
          </p:nvPr>
        </p:nvGraphicFramePr>
        <p:xfrm>
          <a:off x="0" y="74371"/>
          <a:ext cx="12192000" cy="6783629"/>
        </p:xfrm>
        <a:graphic>
          <a:graphicData uri="http://schemas.openxmlformats.org/drawingml/2006/table">
            <a:tbl>
              <a:tblPr>
                <a:tableStyleId>{5C22544A-7EE6-4342-B048-85BDC9FD1C3A}</a:tableStyleId>
              </a:tblPr>
              <a:tblGrid>
                <a:gridCol w="676275">
                  <a:extLst>
                    <a:ext uri="{9D8B030D-6E8A-4147-A177-3AD203B41FA5}">
                      <a16:colId xmlns:a16="http://schemas.microsoft.com/office/drawing/2014/main" val="2220219493"/>
                    </a:ext>
                  </a:extLst>
                </a:gridCol>
                <a:gridCol w="5196205">
                  <a:extLst>
                    <a:ext uri="{9D8B030D-6E8A-4147-A177-3AD203B41FA5}">
                      <a16:colId xmlns:a16="http://schemas.microsoft.com/office/drawing/2014/main" val="1614952630"/>
                    </a:ext>
                  </a:extLst>
                </a:gridCol>
                <a:gridCol w="1365771">
                  <a:extLst>
                    <a:ext uri="{9D8B030D-6E8A-4147-A177-3AD203B41FA5}">
                      <a16:colId xmlns:a16="http://schemas.microsoft.com/office/drawing/2014/main" val="4175409766"/>
                    </a:ext>
                  </a:extLst>
                </a:gridCol>
                <a:gridCol w="1490933">
                  <a:extLst>
                    <a:ext uri="{9D8B030D-6E8A-4147-A177-3AD203B41FA5}">
                      <a16:colId xmlns:a16="http://schemas.microsoft.com/office/drawing/2014/main" val="1962009182"/>
                    </a:ext>
                  </a:extLst>
                </a:gridCol>
                <a:gridCol w="1154272">
                  <a:extLst>
                    <a:ext uri="{9D8B030D-6E8A-4147-A177-3AD203B41FA5}">
                      <a16:colId xmlns:a16="http://schemas.microsoft.com/office/drawing/2014/main" val="3299061142"/>
                    </a:ext>
                  </a:extLst>
                </a:gridCol>
                <a:gridCol w="1154272">
                  <a:extLst>
                    <a:ext uri="{9D8B030D-6E8A-4147-A177-3AD203B41FA5}">
                      <a16:colId xmlns:a16="http://schemas.microsoft.com/office/drawing/2014/main" val="3570762597"/>
                    </a:ext>
                  </a:extLst>
                </a:gridCol>
                <a:gridCol w="1154272">
                  <a:extLst>
                    <a:ext uri="{9D8B030D-6E8A-4147-A177-3AD203B41FA5}">
                      <a16:colId xmlns:a16="http://schemas.microsoft.com/office/drawing/2014/main" val="2199578909"/>
                    </a:ext>
                  </a:extLst>
                </a:gridCol>
              </a:tblGrid>
              <a:tr h="434437">
                <a:tc>
                  <a:txBody>
                    <a:bodyPr/>
                    <a:lstStyle/>
                    <a:p>
                      <a:pPr algn="l" fontAlgn="b"/>
                      <a:r>
                        <a:rPr lang="lv-LV" sz="1600" u="none" strike="noStrike">
                          <a:effectLst/>
                        </a:rPr>
                        <a:t>Sektors</a:t>
                      </a:r>
                      <a:endParaRPr lang="lv-LV" sz="1600" b="1"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Sektora nosaukums</a:t>
                      </a:r>
                      <a:endParaRPr lang="lv-LV" sz="1600" b="1"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Pievienotā vērtība, milj. EUR</a:t>
                      </a:r>
                      <a:endParaRPr lang="lv-LV" sz="1600" b="1"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Nodarbināto skaits</a:t>
                      </a:r>
                      <a:endParaRPr lang="lv-LV" sz="1600" b="1"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PV uz nodarbināto</a:t>
                      </a:r>
                      <a:endParaRPr lang="lv-LV" sz="1600" b="1"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 no PV</a:t>
                      </a:r>
                      <a:endParaRPr lang="lv-LV" sz="1600" b="1"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 no nodarbinātājiem</a:t>
                      </a:r>
                      <a:endParaRPr lang="lv-LV" sz="1600" b="1"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258608"/>
                  </a:ext>
                </a:extLst>
              </a:tr>
              <a:tr h="289624">
                <a:tc>
                  <a:txBody>
                    <a:bodyPr/>
                    <a:lstStyle/>
                    <a:p>
                      <a:pPr algn="l" fontAlgn="b"/>
                      <a:r>
                        <a:rPr lang="lv-LV" sz="1600" u="none" strike="noStrike" dirty="0">
                          <a:effectLst/>
                        </a:rPr>
                        <a:t>A</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lv-LV" sz="1600" u="none" strike="noStrike" dirty="0">
                          <a:effectLst/>
                        </a:rPr>
                        <a:t>Lauksaimniecība, mežsaimniecība un zivsaimniecība</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lv-LV" sz="1600" u="none" strike="noStrike" dirty="0">
                          <a:effectLst/>
                        </a:rPr>
                        <a:t>115</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dirty="0">
                          <a:effectLst/>
                        </a:rPr>
                        <a:t>10409</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dirty="0">
                          <a:effectLst/>
                        </a:rPr>
                        <a:t>11006</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dirty="0">
                          <a:effectLst/>
                        </a:rPr>
                        <a:t>9%</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dirty="0">
                          <a:effectLst/>
                        </a:rPr>
                        <a:t>10%</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57805925"/>
                  </a:ext>
                </a:extLst>
              </a:tr>
              <a:tr h="289624">
                <a:tc>
                  <a:txBody>
                    <a:bodyPr/>
                    <a:lstStyle/>
                    <a:p>
                      <a:pPr algn="l" fontAlgn="b"/>
                      <a:r>
                        <a:rPr lang="lv-LV" sz="1600" u="none" strike="noStrike">
                          <a:effectLst/>
                        </a:rPr>
                        <a:t>B</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dirty="0">
                          <a:effectLst/>
                        </a:rPr>
                        <a:t>Ieguves rūpniecība un karjeru izstrāde</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600" u="none" strike="noStrike" dirty="0">
                          <a:effectLst/>
                        </a:rPr>
                        <a:t>24</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673</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35412</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2%</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1%</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0530567"/>
                  </a:ext>
                </a:extLst>
              </a:tr>
              <a:tr h="144813">
                <a:tc>
                  <a:txBody>
                    <a:bodyPr/>
                    <a:lstStyle/>
                    <a:p>
                      <a:pPr algn="l" fontAlgn="b"/>
                      <a:r>
                        <a:rPr lang="lv-LV" sz="1600" u="none" strike="noStrike" dirty="0">
                          <a:effectLst/>
                        </a:rPr>
                        <a:t>C</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lv-LV" sz="1600" u="none" strike="noStrike" dirty="0">
                          <a:effectLst/>
                        </a:rPr>
                        <a:t>Apstrādes rūpniecība</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lv-LV" sz="1600" u="none" strike="noStrike">
                          <a:effectLst/>
                        </a:rPr>
                        <a:t>294</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a:effectLst/>
                        </a:rPr>
                        <a:t>17499</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dirty="0">
                          <a:effectLst/>
                        </a:rPr>
                        <a:t>16781</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dirty="0">
                          <a:effectLst/>
                        </a:rPr>
                        <a:t>23%</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dirty="0">
                          <a:effectLst/>
                        </a:rPr>
                        <a:t>16%</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86037881"/>
                  </a:ext>
                </a:extLst>
              </a:tr>
              <a:tr h="434437">
                <a:tc>
                  <a:txBody>
                    <a:bodyPr/>
                    <a:lstStyle/>
                    <a:p>
                      <a:pPr algn="l" fontAlgn="b"/>
                      <a:r>
                        <a:rPr lang="lv-LV" sz="1600" u="none" strike="noStrike">
                          <a:effectLst/>
                        </a:rPr>
                        <a:t>D</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dirty="0">
                          <a:effectLst/>
                        </a:rPr>
                        <a:t>Elektroenerģija, gāzes apgāde, siltumapgāde un gaisa kondicionēšana</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600" u="none" strike="noStrike" dirty="0">
                          <a:effectLst/>
                        </a:rPr>
                        <a:t>68</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1328</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51557</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5%</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1%</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6177793"/>
                  </a:ext>
                </a:extLst>
              </a:tr>
              <a:tr h="434437">
                <a:tc>
                  <a:txBody>
                    <a:bodyPr/>
                    <a:lstStyle/>
                    <a:p>
                      <a:pPr algn="l" fontAlgn="b"/>
                      <a:r>
                        <a:rPr lang="lv-LV" sz="1600" u="none" strike="noStrike">
                          <a:effectLst/>
                        </a:rPr>
                        <a:t>E</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dirty="0">
                          <a:effectLst/>
                        </a:rPr>
                        <a:t>Ūdens apgāde; notekūdeņu, atkritumu apsaimniekošana un sanācija</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600" u="none" strike="noStrike">
                          <a:effectLst/>
                        </a:rPr>
                        <a:t>21</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956</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21511</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2%</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1%</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3417180"/>
                  </a:ext>
                </a:extLst>
              </a:tr>
              <a:tr h="144813">
                <a:tc>
                  <a:txBody>
                    <a:bodyPr/>
                    <a:lstStyle/>
                    <a:p>
                      <a:pPr algn="l" fontAlgn="b"/>
                      <a:r>
                        <a:rPr lang="lv-LV" sz="1600" u="none" strike="noStrike" dirty="0">
                          <a:effectLst/>
                        </a:rPr>
                        <a:t>F</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lv-LV" sz="1600" u="none" strike="noStrike">
                          <a:effectLst/>
                        </a:rPr>
                        <a:t>Būvniecība</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lv-LV" sz="1600" u="none" strike="noStrike">
                          <a:effectLst/>
                        </a:rPr>
                        <a:t>100</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a:effectLst/>
                        </a:rPr>
                        <a:t>6896</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a:effectLst/>
                        </a:rPr>
                        <a:t>14483</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a:effectLst/>
                        </a:rPr>
                        <a:t>8%</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dirty="0">
                          <a:effectLst/>
                        </a:rPr>
                        <a:t>6%</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335626515"/>
                  </a:ext>
                </a:extLst>
              </a:tr>
              <a:tr h="434437">
                <a:tc>
                  <a:txBody>
                    <a:bodyPr/>
                    <a:lstStyle/>
                    <a:p>
                      <a:pPr algn="l" fontAlgn="b"/>
                      <a:r>
                        <a:rPr lang="lv-LV" sz="1600" u="none" strike="noStrike">
                          <a:effectLst/>
                        </a:rPr>
                        <a:t>G</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lv-LV" sz="1600" u="none" strike="noStrike" dirty="0">
                          <a:effectLst/>
                        </a:rPr>
                        <a:t>Vairumtirdzniecība un mazumtirdzniecība; automobiļu un motociklu remonts</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lv-LV" sz="1600" u="none" strike="noStrike">
                          <a:effectLst/>
                        </a:rPr>
                        <a:t>182</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a:effectLst/>
                        </a:rPr>
                        <a:t>13784</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a:effectLst/>
                        </a:rPr>
                        <a:t>13209</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a:effectLst/>
                        </a:rPr>
                        <a:t>14%</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dirty="0">
                          <a:effectLst/>
                        </a:rPr>
                        <a:t>13%</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00044478"/>
                  </a:ext>
                </a:extLst>
              </a:tr>
              <a:tr h="144813">
                <a:tc>
                  <a:txBody>
                    <a:bodyPr/>
                    <a:lstStyle/>
                    <a:p>
                      <a:pPr algn="l" fontAlgn="b"/>
                      <a:r>
                        <a:rPr lang="lv-LV" sz="1600" u="none" strike="noStrike">
                          <a:effectLst/>
                        </a:rPr>
                        <a:t>H</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lv-LV" sz="1600" u="none" strike="noStrike" dirty="0">
                          <a:effectLst/>
                        </a:rPr>
                        <a:t>Transports un uzglabāšana</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lv-LV" sz="1600" u="none" strike="noStrike" dirty="0">
                          <a:effectLst/>
                        </a:rPr>
                        <a:t>226</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a:effectLst/>
                        </a:rPr>
                        <a:t>8774</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dirty="0">
                          <a:effectLst/>
                        </a:rPr>
                        <a:t>25801</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dirty="0">
                          <a:effectLst/>
                        </a:rPr>
                        <a:t>18%</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lv-LV" sz="1600" u="none" strike="noStrike" dirty="0">
                          <a:effectLst/>
                        </a:rPr>
                        <a:t>8%</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630446608"/>
                  </a:ext>
                </a:extLst>
              </a:tr>
              <a:tr h="289624">
                <a:tc>
                  <a:txBody>
                    <a:bodyPr/>
                    <a:lstStyle/>
                    <a:p>
                      <a:pPr algn="l" fontAlgn="b"/>
                      <a:r>
                        <a:rPr lang="lv-LV" sz="1600" u="none" strike="noStrike">
                          <a:effectLst/>
                        </a:rPr>
                        <a:t>I</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Izmitināšana un ēdināšanas pakalpojumi</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600" u="none" strike="noStrike" dirty="0">
                          <a:effectLst/>
                        </a:rPr>
                        <a:t>24</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3761</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6289</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2%</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4%</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103061"/>
                  </a:ext>
                </a:extLst>
              </a:tr>
              <a:tr h="289624">
                <a:tc>
                  <a:txBody>
                    <a:bodyPr/>
                    <a:lstStyle/>
                    <a:p>
                      <a:pPr algn="l" fontAlgn="b"/>
                      <a:r>
                        <a:rPr lang="lv-LV" sz="1600" u="none" strike="noStrike">
                          <a:effectLst/>
                        </a:rPr>
                        <a:t>J</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Informācijas un komunikācijas pakalpojumi</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600" u="none" strike="noStrike">
                          <a:effectLst/>
                        </a:rPr>
                        <a:t>39</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1553</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24981</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3%</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1%</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0545509"/>
                  </a:ext>
                </a:extLst>
              </a:tr>
              <a:tr h="289624">
                <a:tc>
                  <a:txBody>
                    <a:bodyPr/>
                    <a:lstStyle/>
                    <a:p>
                      <a:pPr algn="l" fontAlgn="b"/>
                      <a:r>
                        <a:rPr lang="lv-LV" sz="1600" u="none" strike="noStrike">
                          <a:effectLst/>
                        </a:rPr>
                        <a:t>K</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Finanšu un apdrošināšanas darbības</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600" u="none" strike="noStrike">
                          <a:effectLst/>
                        </a:rPr>
                        <a:t>0</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760</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0</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0%</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1%</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5604736"/>
                  </a:ext>
                </a:extLst>
              </a:tr>
              <a:tr h="144813">
                <a:tc>
                  <a:txBody>
                    <a:bodyPr/>
                    <a:lstStyle/>
                    <a:p>
                      <a:pPr algn="l" fontAlgn="b"/>
                      <a:r>
                        <a:rPr lang="lv-LV" sz="1600" u="none" strike="noStrike">
                          <a:effectLst/>
                        </a:rPr>
                        <a:t>L</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Operācijas ar nekustamo īpašumu</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600" u="none" strike="noStrike">
                          <a:effectLst/>
                        </a:rPr>
                        <a:t>35</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2633</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13379</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3%</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2%</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6095317"/>
                  </a:ext>
                </a:extLst>
              </a:tr>
              <a:tr h="289624">
                <a:tc>
                  <a:txBody>
                    <a:bodyPr/>
                    <a:lstStyle/>
                    <a:p>
                      <a:pPr algn="l" fontAlgn="b"/>
                      <a:r>
                        <a:rPr lang="lv-LV" sz="1600" u="none" strike="noStrike">
                          <a:effectLst/>
                        </a:rPr>
                        <a:t>M</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Profesionālie, zinātniskie un tehniskie pakalpojumi</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600" u="none" strike="noStrike">
                          <a:effectLst/>
                        </a:rPr>
                        <a:t>47</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3341</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13994</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4%</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3%</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3734261"/>
                  </a:ext>
                </a:extLst>
              </a:tr>
              <a:tr h="289624">
                <a:tc>
                  <a:txBody>
                    <a:bodyPr/>
                    <a:lstStyle/>
                    <a:p>
                      <a:pPr algn="l" fontAlgn="b"/>
                      <a:r>
                        <a:rPr lang="lv-LV" sz="1600" u="none" strike="noStrike">
                          <a:effectLst/>
                        </a:rPr>
                        <a:t>N</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Administratīvo un apkalpojošo dienestu darbība</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600" u="none" strike="noStrike">
                          <a:effectLst/>
                        </a:rPr>
                        <a:t>27</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3250</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8365</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2%</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3%</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4869168"/>
                  </a:ext>
                </a:extLst>
              </a:tr>
              <a:tr h="289624">
                <a:tc>
                  <a:txBody>
                    <a:bodyPr/>
                    <a:lstStyle/>
                    <a:p>
                      <a:pPr algn="l" fontAlgn="b"/>
                      <a:r>
                        <a:rPr lang="lv-LV" sz="1600" u="none" strike="noStrike">
                          <a:effectLst/>
                        </a:rPr>
                        <a:t>O</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Valsts pārvalde un aizsardzība; obligātā sociālā apdrošināšana</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600" u="none" strike="noStrike">
                          <a:effectLst/>
                        </a:rPr>
                        <a:t>9</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7294</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1251</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1%</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7%</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3324171"/>
                  </a:ext>
                </a:extLst>
              </a:tr>
              <a:tr h="144813">
                <a:tc>
                  <a:txBody>
                    <a:bodyPr/>
                    <a:lstStyle/>
                    <a:p>
                      <a:pPr algn="l" fontAlgn="b"/>
                      <a:r>
                        <a:rPr lang="lv-LV" sz="1600" u="none" strike="noStrike">
                          <a:effectLst/>
                        </a:rPr>
                        <a:t>P</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Izglītība</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600" u="none" strike="noStrike">
                          <a:effectLst/>
                        </a:rPr>
                        <a:t>4</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11919</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310</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0%</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11%</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7946240"/>
                  </a:ext>
                </a:extLst>
              </a:tr>
              <a:tr h="144813">
                <a:tc>
                  <a:txBody>
                    <a:bodyPr/>
                    <a:lstStyle/>
                    <a:p>
                      <a:pPr algn="l" fontAlgn="b"/>
                      <a:r>
                        <a:rPr lang="lv-LV" sz="1600" u="none" strike="noStrike">
                          <a:effectLst/>
                        </a:rPr>
                        <a:t>Q</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Veselība un sociālā aprūpe</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600" u="none" strike="noStrike">
                          <a:effectLst/>
                        </a:rPr>
                        <a:t>19</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6975</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2779</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2%</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6%</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369334"/>
                  </a:ext>
                </a:extLst>
              </a:tr>
              <a:tr h="144813">
                <a:tc>
                  <a:txBody>
                    <a:bodyPr/>
                    <a:lstStyle/>
                    <a:p>
                      <a:pPr algn="l" fontAlgn="b"/>
                      <a:r>
                        <a:rPr lang="lv-LV" sz="1600" u="none" strike="noStrike">
                          <a:effectLst/>
                        </a:rPr>
                        <a:t>R</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Māksla, izklaide un atpūta</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600" u="none" strike="noStrike">
                          <a:effectLst/>
                        </a:rPr>
                        <a:t>18</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2889</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6365</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1%</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3%</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7892702"/>
                  </a:ext>
                </a:extLst>
              </a:tr>
              <a:tr h="144813">
                <a:tc>
                  <a:txBody>
                    <a:bodyPr/>
                    <a:lstStyle/>
                    <a:p>
                      <a:pPr algn="l" fontAlgn="b"/>
                      <a:r>
                        <a:rPr lang="lv-LV" sz="1600" u="none" strike="noStrike">
                          <a:effectLst/>
                        </a:rPr>
                        <a:t>S</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u="none" strike="noStrike">
                          <a:effectLst/>
                        </a:rPr>
                        <a:t>Citi pakalpojumi</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600" u="none" strike="noStrike">
                          <a:effectLst/>
                        </a:rPr>
                        <a:t>9</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2645</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3312</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dirty="0">
                          <a:effectLst/>
                        </a:rPr>
                        <a:t>1%</a:t>
                      </a:r>
                      <a:endParaRPr lang="lv-LV" sz="1600" b="0"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u="none" strike="noStrike">
                          <a:effectLst/>
                        </a:rPr>
                        <a:t>2%</a:t>
                      </a:r>
                      <a:endParaRPr lang="lv-LV" sz="1600" b="0"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6906317"/>
                  </a:ext>
                </a:extLst>
              </a:tr>
              <a:tr h="273789">
                <a:tc>
                  <a:txBody>
                    <a:bodyPr/>
                    <a:lstStyle/>
                    <a:p>
                      <a:pPr algn="l" fontAlgn="b"/>
                      <a:endParaRPr lang="lv-LV" sz="1600" b="1"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v-LV" sz="1600" b="1" u="none" strike="noStrike" dirty="0">
                          <a:effectLst/>
                        </a:rPr>
                        <a:t> Kopā </a:t>
                      </a:r>
                      <a:endParaRPr lang="lv-LV" sz="1600" b="1"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600" b="1" u="none" strike="noStrike">
                          <a:effectLst/>
                        </a:rPr>
                        <a:t>1260</a:t>
                      </a:r>
                      <a:endParaRPr lang="lv-LV" sz="1600" b="1"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1" u="none" strike="noStrike">
                          <a:effectLst/>
                        </a:rPr>
                        <a:t>107339</a:t>
                      </a:r>
                      <a:endParaRPr lang="lv-LV" sz="1600" b="1"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1" u="none" strike="noStrike">
                          <a:effectLst/>
                        </a:rPr>
                        <a:t>11742</a:t>
                      </a:r>
                      <a:endParaRPr lang="lv-LV" sz="1600" b="1" i="0" u="none" strike="noStrike">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1" u="none" strike="noStrike" dirty="0">
                          <a:effectLst/>
                        </a:rPr>
                        <a:t>100%</a:t>
                      </a:r>
                      <a:endParaRPr lang="lv-LV" sz="1600" b="1"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1600" b="1" u="none" strike="noStrike" dirty="0">
                          <a:effectLst/>
                        </a:rPr>
                        <a:t>100%</a:t>
                      </a:r>
                      <a:endParaRPr lang="lv-LV" sz="1600" b="1" i="0" u="none" strike="noStrike" dirty="0">
                        <a:solidFill>
                          <a:srgbClr val="000000"/>
                        </a:solidFill>
                        <a:effectLst/>
                        <a:latin typeface="Calibri" panose="020F0502020204030204" pitchFamily="34" charset="0"/>
                      </a:endParaRPr>
                    </a:p>
                  </a:txBody>
                  <a:tcPr marL="3964" marR="3964" marT="3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198693"/>
                  </a:ext>
                </a:extLst>
              </a:tr>
            </a:tbl>
          </a:graphicData>
        </a:graphic>
      </p:graphicFrame>
      <p:sp>
        <p:nvSpPr>
          <p:cNvPr id="4" name="Slide Number Placeholder 3">
            <a:extLst>
              <a:ext uri="{FF2B5EF4-FFF2-40B4-BE49-F238E27FC236}">
                <a16:creationId xmlns:a16="http://schemas.microsoft.com/office/drawing/2014/main" id="{EE3C1F57-F6E4-4560-A2DB-FC50AC424209}"/>
              </a:ext>
            </a:extLst>
          </p:cNvPr>
          <p:cNvSpPr>
            <a:spLocks noGrp="1"/>
          </p:cNvSpPr>
          <p:nvPr>
            <p:ph type="sldNum" sz="quarter" idx="12"/>
          </p:nvPr>
        </p:nvSpPr>
        <p:spPr/>
        <p:txBody>
          <a:bodyPr/>
          <a:lstStyle/>
          <a:p>
            <a:fld id="{C3DEE456-327C-4234-B28A-963C3399B45E}" type="slidenum">
              <a:rPr lang="lv-LV" smtClean="0"/>
              <a:t>7</a:t>
            </a:fld>
            <a:endParaRPr lang="lv-LV"/>
          </a:p>
        </p:txBody>
      </p:sp>
    </p:spTree>
    <p:extLst>
      <p:ext uri="{BB962C8B-B14F-4D97-AF65-F5344CB8AC3E}">
        <p14:creationId xmlns:p14="http://schemas.microsoft.com/office/powerpoint/2010/main" val="203631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4E2881-EBDE-4BF8-8E1C-545704A01DB7}"/>
              </a:ext>
            </a:extLst>
          </p:cNvPr>
          <p:cNvSpPr>
            <a:spLocks noGrp="1"/>
          </p:cNvSpPr>
          <p:nvPr>
            <p:ph type="sldNum" sz="quarter" idx="12"/>
          </p:nvPr>
        </p:nvSpPr>
        <p:spPr/>
        <p:txBody>
          <a:bodyPr/>
          <a:lstStyle/>
          <a:p>
            <a:fld id="{C3DEE456-327C-4234-B28A-963C3399B45E}" type="slidenum">
              <a:rPr lang="lv-LV" smtClean="0"/>
              <a:t>8</a:t>
            </a:fld>
            <a:endParaRPr lang="lv-LV"/>
          </a:p>
        </p:txBody>
      </p:sp>
      <p:graphicFrame>
        <p:nvGraphicFramePr>
          <p:cNvPr id="3" name="Table 2">
            <a:extLst>
              <a:ext uri="{FF2B5EF4-FFF2-40B4-BE49-F238E27FC236}">
                <a16:creationId xmlns:a16="http://schemas.microsoft.com/office/drawing/2014/main" id="{7586166B-41BF-430B-9179-61F49552D51B}"/>
              </a:ext>
            </a:extLst>
          </p:cNvPr>
          <p:cNvGraphicFramePr>
            <a:graphicFrameLocks noGrp="1"/>
          </p:cNvGraphicFramePr>
          <p:nvPr/>
        </p:nvGraphicFramePr>
        <p:xfrm>
          <a:off x="0" y="733620"/>
          <a:ext cx="12192000" cy="6107566"/>
        </p:xfrm>
        <a:graphic>
          <a:graphicData uri="http://schemas.openxmlformats.org/drawingml/2006/table">
            <a:tbl>
              <a:tblPr>
                <a:tableStyleId>{5940675A-B579-460E-94D1-54222C63F5DA}</a:tableStyleId>
              </a:tblPr>
              <a:tblGrid>
                <a:gridCol w="3953022">
                  <a:extLst>
                    <a:ext uri="{9D8B030D-6E8A-4147-A177-3AD203B41FA5}">
                      <a16:colId xmlns:a16="http://schemas.microsoft.com/office/drawing/2014/main" val="1035112394"/>
                    </a:ext>
                  </a:extLst>
                </a:gridCol>
                <a:gridCol w="1575581">
                  <a:extLst>
                    <a:ext uri="{9D8B030D-6E8A-4147-A177-3AD203B41FA5}">
                      <a16:colId xmlns:a16="http://schemas.microsoft.com/office/drawing/2014/main" val="2303197341"/>
                    </a:ext>
                  </a:extLst>
                </a:gridCol>
                <a:gridCol w="1097280">
                  <a:extLst>
                    <a:ext uri="{9D8B030D-6E8A-4147-A177-3AD203B41FA5}">
                      <a16:colId xmlns:a16="http://schemas.microsoft.com/office/drawing/2014/main" val="2354279394"/>
                    </a:ext>
                  </a:extLst>
                </a:gridCol>
                <a:gridCol w="2419643">
                  <a:extLst>
                    <a:ext uri="{9D8B030D-6E8A-4147-A177-3AD203B41FA5}">
                      <a16:colId xmlns:a16="http://schemas.microsoft.com/office/drawing/2014/main" val="2299513263"/>
                    </a:ext>
                  </a:extLst>
                </a:gridCol>
                <a:gridCol w="1561514">
                  <a:extLst>
                    <a:ext uri="{9D8B030D-6E8A-4147-A177-3AD203B41FA5}">
                      <a16:colId xmlns:a16="http://schemas.microsoft.com/office/drawing/2014/main" val="1834426564"/>
                    </a:ext>
                  </a:extLst>
                </a:gridCol>
                <a:gridCol w="1584960">
                  <a:extLst>
                    <a:ext uri="{9D8B030D-6E8A-4147-A177-3AD203B41FA5}">
                      <a16:colId xmlns:a16="http://schemas.microsoft.com/office/drawing/2014/main" val="774924561"/>
                    </a:ext>
                  </a:extLst>
                </a:gridCol>
              </a:tblGrid>
              <a:tr h="575193">
                <a:tc>
                  <a:txBody>
                    <a:bodyPr/>
                    <a:lstStyle/>
                    <a:p>
                      <a:pPr algn="l" fontAlgn="b"/>
                      <a:r>
                        <a:rPr lang="lv-LV" sz="1800" b="1" u="none" strike="noStrike" dirty="0">
                          <a:effectLst/>
                        </a:rPr>
                        <a:t>Nosaukums</a:t>
                      </a:r>
                      <a:endParaRPr lang="lv-LV"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b="1" u="none" strike="noStrike" dirty="0">
                          <a:effectLst/>
                        </a:rPr>
                        <a:t>Pievienotā vērtība, EUR</a:t>
                      </a:r>
                      <a:endParaRPr lang="lv-LV"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b="1" u="none" strike="noStrike" dirty="0">
                          <a:effectLst/>
                        </a:rPr>
                        <a:t>Darba vietu skaits</a:t>
                      </a:r>
                      <a:endParaRPr lang="lv-LV"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b="1" u="none" strike="noStrike" dirty="0">
                          <a:effectLst/>
                        </a:rPr>
                        <a:t>Pievienotā vērtība uz darba vietu</a:t>
                      </a:r>
                      <a:endParaRPr lang="lv-LV"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b="1" u="none" strike="noStrike" dirty="0">
                          <a:effectLst/>
                        </a:rPr>
                        <a:t>Pievienotā vērtība, % no kopējā</a:t>
                      </a:r>
                      <a:endParaRPr lang="lv-LV"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fi-FI" sz="1800" b="1" u="none" strike="noStrike" dirty="0">
                          <a:effectLst/>
                        </a:rPr>
                        <a:t>Darba vietu skaits, % no kopējā</a:t>
                      </a:r>
                      <a:endParaRPr lang="fi-FI" sz="1800" b="1" i="0" u="none" strike="noStrike" dirty="0">
                        <a:solidFill>
                          <a:srgbClr val="000000"/>
                        </a:solidFill>
                        <a:effectLst/>
                        <a:latin typeface="Calibri" panose="020F0502020204030204" pitchFamily="34" charset="0"/>
                      </a:endParaRPr>
                    </a:p>
                  </a:txBody>
                  <a:tcPr marL="5224" marR="5224" marT="5224" marB="0" anchor="ctr"/>
                </a:tc>
                <a:extLst>
                  <a:ext uri="{0D108BD9-81ED-4DB2-BD59-A6C34878D82A}">
                    <a16:rowId xmlns:a16="http://schemas.microsoft.com/office/drawing/2014/main" val="622514483"/>
                  </a:ext>
                </a:extLst>
              </a:tr>
              <a:tr h="190345">
                <a:tc>
                  <a:txBody>
                    <a:bodyPr/>
                    <a:lstStyle/>
                    <a:p>
                      <a:pPr algn="l" fontAlgn="b"/>
                      <a:r>
                        <a:rPr lang="lv-LV" sz="1800" b="1" u="none" strike="noStrike" dirty="0">
                          <a:effectLst/>
                        </a:rPr>
                        <a:t>Izglītība</a:t>
                      </a:r>
                      <a:endParaRPr lang="lv-LV"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3690923.83</a:t>
                      </a:r>
                      <a:endParaRPr lang="lv-LV" sz="1800" b="0"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11919</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309.67</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0.29%</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11.10%</a:t>
                      </a:r>
                      <a:endParaRPr lang="lv-LV" sz="1800" b="0" i="0" u="none" strike="noStrike" dirty="0">
                        <a:solidFill>
                          <a:srgbClr val="000000"/>
                        </a:solidFill>
                        <a:effectLst/>
                        <a:latin typeface="Calibri" panose="020F0502020204030204" pitchFamily="34" charset="0"/>
                      </a:endParaRPr>
                    </a:p>
                  </a:txBody>
                  <a:tcPr marL="5224" marR="5224" marT="5224" marB="0" anchor="ctr"/>
                </a:tc>
                <a:extLst>
                  <a:ext uri="{0D108BD9-81ED-4DB2-BD59-A6C34878D82A}">
                    <a16:rowId xmlns:a16="http://schemas.microsoft.com/office/drawing/2014/main" val="1007364735"/>
                  </a:ext>
                </a:extLst>
              </a:tr>
              <a:tr h="559529">
                <a:tc>
                  <a:txBody>
                    <a:bodyPr/>
                    <a:lstStyle/>
                    <a:p>
                      <a:pPr algn="l" fontAlgn="b"/>
                      <a:r>
                        <a:rPr lang="lv-LV" sz="1800" b="1" u="none" strike="noStrike" dirty="0">
                          <a:effectLst/>
                        </a:rPr>
                        <a:t>Mazumtirdzniecība, izņemot automobiļus un motociklus</a:t>
                      </a:r>
                      <a:endParaRPr lang="lv-LV"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110587170.5</a:t>
                      </a:r>
                      <a:endParaRPr lang="lv-LV" sz="1800" b="0"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9995</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11064.25</a:t>
                      </a:r>
                      <a:endParaRPr lang="lv-LV" sz="1800" b="0"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8.77%</a:t>
                      </a:r>
                      <a:endParaRPr lang="lv-LV" sz="1800" b="0"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9.31%</a:t>
                      </a:r>
                      <a:endParaRPr lang="lv-LV" sz="1800" b="0" i="0" u="none" strike="noStrike" dirty="0">
                        <a:solidFill>
                          <a:srgbClr val="000000"/>
                        </a:solidFill>
                        <a:effectLst/>
                        <a:latin typeface="Calibri" panose="020F0502020204030204" pitchFamily="34" charset="0"/>
                      </a:endParaRPr>
                    </a:p>
                  </a:txBody>
                  <a:tcPr marL="5224" marR="5224" marT="5224" marB="0" anchor="ctr"/>
                </a:tc>
                <a:extLst>
                  <a:ext uri="{0D108BD9-81ED-4DB2-BD59-A6C34878D82A}">
                    <a16:rowId xmlns:a16="http://schemas.microsoft.com/office/drawing/2014/main" val="3888919685"/>
                  </a:ext>
                </a:extLst>
              </a:tr>
              <a:tr h="714390">
                <a:tc>
                  <a:txBody>
                    <a:bodyPr/>
                    <a:lstStyle/>
                    <a:p>
                      <a:pPr algn="l" fontAlgn="b"/>
                      <a:r>
                        <a:rPr lang="lv-LV" sz="1800" b="1" u="none" strike="noStrike">
                          <a:effectLst/>
                        </a:rPr>
                        <a:t>Valsts pārvalde un aizsardzība; obligātā sociālā apdrošināšana</a:t>
                      </a:r>
                      <a:endParaRPr lang="lv-LV" sz="1800" b="1"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9125425.44</a:t>
                      </a:r>
                      <a:endParaRPr lang="lv-LV" sz="1800" b="0"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7294</a:t>
                      </a:r>
                      <a:endParaRPr lang="lv-LV" sz="1800" b="0"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1251.09</a:t>
                      </a:r>
                      <a:endParaRPr lang="lv-LV" sz="1800" b="0"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0.72%</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6.80%</a:t>
                      </a:r>
                      <a:endParaRPr lang="lv-LV" sz="1800" b="0" i="0" u="none" strike="noStrike" dirty="0">
                        <a:solidFill>
                          <a:srgbClr val="000000"/>
                        </a:solidFill>
                        <a:effectLst/>
                        <a:latin typeface="Calibri" panose="020F0502020204030204" pitchFamily="34" charset="0"/>
                      </a:endParaRPr>
                    </a:p>
                  </a:txBody>
                  <a:tcPr marL="5224" marR="5224" marT="5224" marB="0" anchor="ctr"/>
                </a:tc>
                <a:extLst>
                  <a:ext uri="{0D108BD9-81ED-4DB2-BD59-A6C34878D82A}">
                    <a16:rowId xmlns:a16="http://schemas.microsoft.com/office/drawing/2014/main" val="394738811"/>
                  </a:ext>
                </a:extLst>
              </a:tr>
              <a:tr h="744122">
                <a:tc>
                  <a:txBody>
                    <a:bodyPr/>
                    <a:lstStyle/>
                    <a:p>
                      <a:pPr algn="l" fontAlgn="b"/>
                      <a:r>
                        <a:rPr lang="lv-LV" sz="1800" b="1" u="none" strike="noStrike" dirty="0">
                          <a:effectLst/>
                        </a:rPr>
                        <a:t>Augkopība un lopkopība, medniecība un saistītas palīgdarbības</a:t>
                      </a:r>
                      <a:endParaRPr lang="lv-LV"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46797945.74</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7051</a:t>
                      </a:r>
                      <a:endParaRPr lang="lv-LV" sz="1800" b="0"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6637.07</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3.71%</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6.57%</a:t>
                      </a:r>
                      <a:endParaRPr lang="lv-LV" sz="1800" b="0" i="0" u="none" strike="noStrike" dirty="0">
                        <a:solidFill>
                          <a:srgbClr val="000000"/>
                        </a:solidFill>
                        <a:effectLst/>
                        <a:latin typeface="Calibri" panose="020F0502020204030204" pitchFamily="34" charset="0"/>
                      </a:endParaRPr>
                    </a:p>
                  </a:txBody>
                  <a:tcPr marL="5224" marR="5224" marT="5224" marB="0" anchor="ctr"/>
                </a:tc>
                <a:extLst>
                  <a:ext uri="{0D108BD9-81ED-4DB2-BD59-A6C34878D82A}">
                    <a16:rowId xmlns:a16="http://schemas.microsoft.com/office/drawing/2014/main" val="3417253098"/>
                  </a:ext>
                </a:extLst>
              </a:tr>
              <a:tr h="559529">
                <a:tc>
                  <a:txBody>
                    <a:bodyPr/>
                    <a:lstStyle/>
                    <a:p>
                      <a:pPr algn="l" fontAlgn="b"/>
                      <a:r>
                        <a:rPr lang="lv-LV" sz="1800" b="1" u="none" strike="noStrike" dirty="0">
                          <a:effectLst/>
                        </a:rPr>
                        <a:t>Uzglabāšanas un transporta palīgdarbības</a:t>
                      </a:r>
                      <a:endParaRPr lang="lv-LV"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152254868.6</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4292</a:t>
                      </a:r>
                      <a:endParaRPr lang="lv-LV" sz="1800" b="0"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35474.11</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12.08%</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4.00%</a:t>
                      </a:r>
                      <a:endParaRPr lang="lv-LV" sz="1800" b="0" i="0" u="none" strike="noStrike" dirty="0">
                        <a:solidFill>
                          <a:srgbClr val="000000"/>
                        </a:solidFill>
                        <a:effectLst/>
                        <a:latin typeface="Calibri" panose="020F0502020204030204" pitchFamily="34" charset="0"/>
                      </a:endParaRPr>
                    </a:p>
                  </a:txBody>
                  <a:tcPr marL="5224" marR="5224" marT="5224" marB="0" anchor="ctr"/>
                </a:tc>
                <a:extLst>
                  <a:ext uri="{0D108BD9-81ED-4DB2-BD59-A6C34878D82A}">
                    <a16:rowId xmlns:a16="http://schemas.microsoft.com/office/drawing/2014/main" val="1940853845"/>
                  </a:ext>
                </a:extLst>
              </a:tr>
              <a:tr h="208220">
                <a:tc>
                  <a:txBody>
                    <a:bodyPr/>
                    <a:lstStyle/>
                    <a:p>
                      <a:pPr algn="l" fontAlgn="b"/>
                      <a:r>
                        <a:rPr lang="lv-LV" sz="1800" b="1" u="none" strike="noStrike">
                          <a:effectLst/>
                        </a:rPr>
                        <a:t>Veselības aizsardzība</a:t>
                      </a:r>
                      <a:endParaRPr lang="lv-LV" sz="1800" b="1"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18728763.88</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4085</a:t>
                      </a:r>
                      <a:endParaRPr lang="lv-LV" sz="1800" b="0"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4584.76</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1.49%</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3.81%</a:t>
                      </a:r>
                      <a:endParaRPr lang="lv-LV" sz="1800" b="0" i="0" u="none" strike="noStrike">
                        <a:solidFill>
                          <a:srgbClr val="000000"/>
                        </a:solidFill>
                        <a:effectLst/>
                        <a:latin typeface="Calibri" panose="020F0502020204030204" pitchFamily="34" charset="0"/>
                      </a:endParaRPr>
                    </a:p>
                  </a:txBody>
                  <a:tcPr marL="5224" marR="5224" marT="5224" marB="0" anchor="ctr"/>
                </a:tc>
                <a:extLst>
                  <a:ext uri="{0D108BD9-81ED-4DB2-BD59-A6C34878D82A}">
                    <a16:rowId xmlns:a16="http://schemas.microsoft.com/office/drawing/2014/main" val="1720379750"/>
                  </a:ext>
                </a:extLst>
              </a:tr>
              <a:tr h="559529">
                <a:tc>
                  <a:txBody>
                    <a:bodyPr/>
                    <a:lstStyle/>
                    <a:p>
                      <a:pPr algn="l" fontAlgn="b"/>
                      <a:r>
                        <a:rPr lang="fr-FR" sz="1800" b="1" u="none" strike="noStrike" dirty="0" err="1">
                          <a:effectLst/>
                        </a:rPr>
                        <a:t>Sauszemes</a:t>
                      </a:r>
                      <a:r>
                        <a:rPr lang="fr-FR" sz="1800" b="1" u="none" strike="noStrike" dirty="0">
                          <a:effectLst/>
                        </a:rPr>
                        <a:t> transports un </a:t>
                      </a:r>
                      <a:r>
                        <a:rPr lang="fr-FR" sz="1800" b="1" u="none" strike="noStrike" dirty="0" err="1">
                          <a:effectLst/>
                        </a:rPr>
                        <a:t>cauruļvadu</a:t>
                      </a:r>
                      <a:r>
                        <a:rPr lang="fr-FR" sz="1800" b="1" u="none" strike="noStrike" dirty="0">
                          <a:effectLst/>
                        </a:rPr>
                        <a:t> transports</a:t>
                      </a:r>
                      <a:endParaRPr lang="fr-FR"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66794127.83</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3831</a:t>
                      </a:r>
                      <a:endParaRPr lang="lv-LV" sz="1800" b="0"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17435.17</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5.30%</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3.57%</a:t>
                      </a:r>
                      <a:endParaRPr lang="lv-LV" sz="1800" b="0" i="0" u="none" strike="noStrike" dirty="0">
                        <a:solidFill>
                          <a:srgbClr val="000000"/>
                        </a:solidFill>
                        <a:effectLst/>
                        <a:latin typeface="Calibri" panose="020F0502020204030204" pitchFamily="34" charset="0"/>
                      </a:endParaRPr>
                    </a:p>
                  </a:txBody>
                  <a:tcPr marL="5224" marR="5224" marT="5224" marB="0" anchor="ctr"/>
                </a:tc>
                <a:extLst>
                  <a:ext uri="{0D108BD9-81ED-4DB2-BD59-A6C34878D82A}">
                    <a16:rowId xmlns:a16="http://schemas.microsoft.com/office/drawing/2014/main" val="1414102159"/>
                  </a:ext>
                </a:extLst>
              </a:tr>
              <a:tr h="374937">
                <a:tc>
                  <a:txBody>
                    <a:bodyPr/>
                    <a:lstStyle/>
                    <a:p>
                      <a:pPr algn="l" fontAlgn="b"/>
                      <a:r>
                        <a:rPr lang="lv-LV" sz="1800" b="1" u="none" strike="noStrike">
                          <a:effectLst/>
                        </a:rPr>
                        <a:t>Pārtikas produktu ražošana</a:t>
                      </a:r>
                      <a:endParaRPr lang="lv-LV" sz="1800" b="1"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35179427.74</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3329</a:t>
                      </a:r>
                      <a:endParaRPr lang="lv-LV" sz="1800" b="0"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10567.57</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2.79%</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3.10%</a:t>
                      </a:r>
                      <a:endParaRPr lang="lv-LV" sz="1800" b="0" i="0" u="none" strike="noStrike" dirty="0">
                        <a:solidFill>
                          <a:srgbClr val="000000"/>
                        </a:solidFill>
                        <a:effectLst/>
                        <a:latin typeface="Calibri" panose="020F0502020204030204" pitchFamily="34" charset="0"/>
                      </a:endParaRPr>
                    </a:p>
                  </a:txBody>
                  <a:tcPr marL="5224" marR="5224" marT="5224" marB="0" anchor="ctr"/>
                </a:tc>
                <a:extLst>
                  <a:ext uri="{0D108BD9-81ED-4DB2-BD59-A6C34878D82A}">
                    <a16:rowId xmlns:a16="http://schemas.microsoft.com/office/drawing/2014/main" val="3911576483"/>
                  </a:ext>
                </a:extLst>
              </a:tr>
              <a:tr h="928714">
                <a:tc>
                  <a:txBody>
                    <a:bodyPr/>
                    <a:lstStyle/>
                    <a:p>
                      <a:pPr algn="l" fontAlgn="b"/>
                      <a:r>
                        <a:rPr lang="lv-LV" sz="1800" b="1" u="none" strike="noStrike" dirty="0">
                          <a:effectLst/>
                        </a:rPr>
                        <a:t>Koksnes, koka un korķa izstrādājumu ražošana, izņemot mēbeles; salmu un pīto izstrādājumu ražošana</a:t>
                      </a:r>
                      <a:endParaRPr lang="lv-LV"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66091495.06</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3323</a:t>
                      </a:r>
                      <a:endParaRPr lang="lv-LV" sz="1800" b="0"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19889.10</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5.24%</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3.10%</a:t>
                      </a:r>
                      <a:endParaRPr lang="lv-LV" sz="1800" b="0" i="0" u="none" strike="noStrike" dirty="0">
                        <a:solidFill>
                          <a:srgbClr val="000000"/>
                        </a:solidFill>
                        <a:effectLst/>
                        <a:latin typeface="Calibri" panose="020F0502020204030204" pitchFamily="34" charset="0"/>
                      </a:endParaRPr>
                    </a:p>
                  </a:txBody>
                  <a:tcPr marL="5224" marR="5224" marT="5224" marB="0" anchor="ctr"/>
                </a:tc>
                <a:extLst>
                  <a:ext uri="{0D108BD9-81ED-4DB2-BD59-A6C34878D82A}">
                    <a16:rowId xmlns:a16="http://schemas.microsoft.com/office/drawing/2014/main" val="3058249995"/>
                  </a:ext>
                </a:extLst>
              </a:tr>
              <a:tr h="208220">
                <a:tc>
                  <a:txBody>
                    <a:bodyPr/>
                    <a:lstStyle/>
                    <a:p>
                      <a:pPr algn="l" fontAlgn="b"/>
                      <a:r>
                        <a:rPr lang="lv-LV" sz="1800" b="1" u="none" strike="noStrike" dirty="0">
                          <a:effectLst/>
                        </a:rPr>
                        <a:t>Specializētie būvdarbi</a:t>
                      </a:r>
                      <a:endParaRPr lang="lv-LV"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31171870.37</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2999</a:t>
                      </a:r>
                      <a:endParaRPr lang="lv-LV" sz="1800" b="0"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10394.09</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a:effectLst/>
                        </a:rPr>
                        <a:t>2.47%</a:t>
                      </a:r>
                      <a:endParaRPr lang="lv-LV" sz="1800" b="0" i="0" u="none" strike="noStrike">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u="none" strike="noStrike" dirty="0">
                          <a:effectLst/>
                        </a:rPr>
                        <a:t>2.79%</a:t>
                      </a:r>
                      <a:endParaRPr lang="lv-LV" sz="1800" b="0" i="0" u="none" strike="noStrike" dirty="0">
                        <a:solidFill>
                          <a:srgbClr val="000000"/>
                        </a:solidFill>
                        <a:effectLst/>
                        <a:latin typeface="Calibri" panose="020F0502020204030204" pitchFamily="34" charset="0"/>
                      </a:endParaRPr>
                    </a:p>
                  </a:txBody>
                  <a:tcPr marL="5224" marR="5224" marT="5224" marB="0" anchor="ctr"/>
                </a:tc>
                <a:extLst>
                  <a:ext uri="{0D108BD9-81ED-4DB2-BD59-A6C34878D82A}">
                    <a16:rowId xmlns:a16="http://schemas.microsoft.com/office/drawing/2014/main" val="2913745065"/>
                  </a:ext>
                </a:extLst>
              </a:tr>
            </a:tbl>
          </a:graphicData>
        </a:graphic>
      </p:graphicFrame>
      <p:sp>
        <p:nvSpPr>
          <p:cNvPr id="4" name="Title 1">
            <a:extLst>
              <a:ext uri="{FF2B5EF4-FFF2-40B4-BE49-F238E27FC236}">
                <a16:creationId xmlns:a16="http://schemas.microsoft.com/office/drawing/2014/main" id="{3BD58793-0827-4D07-B15A-26B63F757F20}"/>
              </a:ext>
            </a:extLst>
          </p:cNvPr>
          <p:cNvSpPr txBox="1">
            <a:spLocks/>
          </p:cNvSpPr>
          <p:nvPr/>
        </p:nvSpPr>
        <p:spPr>
          <a:xfrm>
            <a:off x="315685" y="132896"/>
            <a:ext cx="7083922" cy="767435"/>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b="1" i="1" dirty="0">
                <a:solidFill>
                  <a:schemeClr val="accent6">
                    <a:lumMod val="75000"/>
                  </a:schemeClr>
                </a:solidFill>
              </a:rPr>
              <a:t>TOP10 pēc darba vietu skaita – 2017.g.</a:t>
            </a:r>
            <a:endParaRPr lang="lv-LV" i="1" dirty="0">
              <a:solidFill>
                <a:schemeClr val="accent6">
                  <a:lumMod val="75000"/>
                </a:schemeClr>
              </a:solidFill>
            </a:endParaRPr>
          </a:p>
        </p:txBody>
      </p:sp>
    </p:spTree>
    <p:extLst>
      <p:ext uri="{BB962C8B-B14F-4D97-AF65-F5344CB8AC3E}">
        <p14:creationId xmlns:p14="http://schemas.microsoft.com/office/powerpoint/2010/main" val="421548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4E2881-EBDE-4BF8-8E1C-545704A01DB7}"/>
              </a:ext>
            </a:extLst>
          </p:cNvPr>
          <p:cNvSpPr>
            <a:spLocks noGrp="1"/>
          </p:cNvSpPr>
          <p:nvPr>
            <p:ph type="sldNum" sz="quarter" idx="12"/>
          </p:nvPr>
        </p:nvSpPr>
        <p:spPr/>
        <p:txBody>
          <a:bodyPr/>
          <a:lstStyle/>
          <a:p>
            <a:fld id="{C3DEE456-327C-4234-B28A-963C3399B45E}" type="slidenum">
              <a:rPr lang="lv-LV" smtClean="0"/>
              <a:t>9</a:t>
            </a:fld>
            <a:endParaRPr lang="lv-LV"/>
          </a:p>
        </p:txBody>
      </p:sp>
      <p:graphicFrame>
        <p:nvGraphicFramePr>
          <p:cNvPr id="3" name="Table 2">
            <a:extLst>
              <a:ext uri="{FF2B5EF4-FFF2-40B4-BE49-F238E27FC236}">
                <a16:creationId xmlns:a16="http://schemas.microsoft.com/office/drawing/2014/main" id="{7586166B-41BF-430B-9179-61F49552D51B}"/>
              </a:ext>
            </a:extLst>
          </p:cNvPr>
          <p:cNvGraphicFramePr>
            <a:graphicFrameLocks noGrp="1"/>
          </p:cNvGraphicFramePr>
          <p:nvPr/>
        </p:nvGraphicFramePr>
        <p:xfrm>
          <a:off x="0" y="733620"/>
          <a:ext cx="12192000" cy="6180061"/>
        </p:xfrm>
        <a:graphic>
          <a:graphicData uri="http://schemas.openxmlformats.org/drawingml/2006/table">
            <a:tbl>
              <a:tblPr>
                <a:tableStyleId>{5940675A-B579-460E-94D1-54222C63F5DA}</a:tableStyleId>
              </a:tblPr>
              <a:tblGrid>
                <a:gridCol w="3953022">
                  <a:extLst>
                    <a:ext uri="{9D8B030D-6E8A-4147-A177-3AD203B41FA5}">
                      <a16:colId xmlns:a16="http://schemas.microsoft.com/office/drawing/2014/main" val="1035112394"/>
                    </a:ext>
                  </a:extLst>
                </a:gridCol>
                <a:gridCol w="1575581">
                  <a:extLst>
                    <a:ext uri="{9D8B030D-6E8A-4147-A177-3AD203B41FA5}">
                      <a16:colId xmlns:a16="http://schemas.microsoft.com/office/drawing/2014/main" val="2303197341"/>
                    </a:ext>
                  </a:extLst>
                </a:gridCol>
                <a:gridCol w="1097280">
                  <a:extLst>
                    <a:ext uri="{9D8B030D-6E8A-4147-A177-3AD203B41FA5}">
                      <a16:colId xmlns:a16="http://schemas.microsoft.com/office/drawing/2014/main" val="2354279394"/>
                    </a:ext>
                  </a:extLst>
                </a:gridCol>
                <a:gridCol w="2419643">
                  <a:extLst>
                    <a:ext uri="{9D8B030D-6E8A-4147-A177-3AD203B41FA5}">
                      <a16:colId xmlns:a16="http://schemas.microsoft.com/office/drawing/2014/main" val="2299513263"/>
                    </a:ext>
                  </a:extLst>
                </a:gridCol>
                <a:gridCol w="1561514">
                  <a:extLst>
                    <a:ext uri="{9D8B030D-6E8A-4147-A177-3AD203B41FA5}">
                      <a16:colId xmlns:a16="http://schemas.microsoft.com/office/drawing/2014/main" val="1834426564"/>
                    </a:ext>
                  </a:extLst>
                </a:gridCol>
                <a:gridCol w="1584960">
                  <a:extLst>
                    <a:ext uri="{9D8B030D-6E8A-4147-A177-3AD203B41FA5}">
                      <a16:colId xmlns:a16="http://schemas.microsoft.com/office/drawing/2014/main" val="774924561"/>
                    </a:ext>
                  </a:extLst>
                </a:gridCol>
              </a:tblGrid>
              <a:tr h="816668">
                <a:tc>
                  <a:txBody>
                    <a:bodyPr/>
                    <a:lstStyle/>
                    <a:p>
                      <a:pPr algn="l" fontAlgn="b"/>
                      <a:r>
                        <a:rPr lang="lv-LV" sz="1800" b="1" u="none" strike="noStrike" dirty="0">
                          <a:effectLst/>
                        </a:rPr>
                        <a:t>Nosaukums</a:t>
                      </a:r>
                      <a:endParaRPr lang="lv-LV"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b="1" u="none" strike="noStrike" dirty="0">
                          <a:effectLst/>
                        </a:rPr>
                        <a:t>Pievienotā vērtība, EUR</a:t>
                      </a:r>
                      <a:endParaRPr lang="lv-LV"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b="1" u="none" strike="noStrike" dirty="0">
                          <a:effectLst/>
                        </a:rPr>
                        <a:t>Darba vietu skaits</a:t>
                      </a:r>
                      <a:endParaRPr lang="lv-LV"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b="1" u="none" strike="noStrike" dirty="0">
                          <a:effectLst/>
                        </a:rPr>
                        <a:t>Pievienotā vērtība uz darba vietu</a:t>
                      </a:r>
                      <a:endParaRPr lang="lv-LV"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lv-LV" sz="1800" b="1" u="none" strike="noStrike" dirty="0">
                          <a:effectLst/>
                        </a:rPr>
                        <a:t>Pievienotā vērtība, % no kopējā</a:t>
                      </a:r>
                      <a:endParaRPr lang="lv-LV" sz="1800" b="1" i="0" u="none" strike="noStrike" dirty="0">
                        <a:solidFill>
                          <a:srgbClr val="000000"/>
                        </a:solidFill>
                        <a:effectLst/>
                        <a:latin typeface="Calibri" panose="020F0502020204030204" pitchFamily="34" charset="0"/>
                      </a:endParaRPr>
                    </a:p>
                  </a:txBody>
                  <a:tcPr marL="5224" marR="5224" marT="5224" marB="0" anchor="ctr"/>
                </a:tc>
                <a:tc>
                  <a:txBody>
                    <a:bodyPr/>
                    <a:lstStyle/>
                    <a:p>
                      <a:pPr algn="l" fontAlgn="b"/>
                      <a:r>
                        <a:rPr lang="fi-FI" sz="1800" b="1" u="none" strike="noStrike" dirty="0">
                          <a:effectLst/>
                        </a:rPr>
                        <a:t>Darba vietu skaits, % no kopējā</a:t>
                      </a:r>
                      <a:endParaRPr lang="fi-FI" sz="1800" b="1" i="0" u="none" strike="noStrike" dirty="0">
                        <a:solidFill>
                          <a:srgbClr val="000000"/>
                        </a:solidFill>
                        <a:effectLst/>
                        <a:latin typeface="Calibri" panose="020F0502020204030204" pitchFamily="34" charset="0"/>
                      </a:endParaRPr>
                    </a:p>
                  </a:txBody>
                  <a:tcPr marL="5224" marR="5224" marT="5224" marB="0" anchor="ctr"/>
                </a:tc>
                <a:extLst>
                  <a:ext uri="{0D108BD9-81ED-4DB2-BD59-A6C34878D82A}">
                    <a16:rowId xmlns:a16="http://schemas.microsoft.com/office/drawing/2014/main" val="622514483"/>
                  </a:ext>
                </a:extLst>
              </a:tr>
              <a:tr h="0">
                <a:tc>
                  <a:txBody>
                    <a:bodyPr/>
                    <a:lstStyle/>
                    <a:p>
                      <a:pPr algn="l" fontAlgn="b"/>
                      <a:r>
                        <a:rPr lang="lv-LV" sz="1800" b="1" i="0" u="none" strike="noStrike" dirty="0">
                          <a:solidFill>
                            <a:srgbClr val="000000"/>
                          </a:solidFill>
                          <a:effectLst/>
                          <a:latin typeface="Calibri" panose="020F0502020204030204" pitchFamily="34" charset="0"/>
                        </a:rPr>
                        <a:t>Uzglabāšanas un transporta palīgdarbības</a:t>
                      </a:r>
                    </a:p>
                  </a:txBody>
                  <a:tcPr marL="9525" marR="9525" marT="9525" marB="0" anchor="b"/>
                </a:tc>
                <a:tc>
                  <a:txBody>
                    <a:bodyPr/>
                    <a:lstStyle/>
                    <a:p>
                      <a:pPr algn="l" fontAlgn="b"/>
                      <a:r>
                        <a:rPr lang="lv-LV" sz="1800" b="0" i="0" u="none" strike="noStrike" dirty="0">
                          <a:solidFill>
                            <a:srgbClr val="000000"/>
                          </a:solidFill>
                          <a:effectLst/>
                          <a:latin typeface="Calibri" panose="020F0502020204030204" pitchFamily="34" charset="0"/>
                        </a:rPr>
                        <a:t>152254868.6</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4292</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35474.11</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12.08%</a:t>
                      </a:r>
                    </a:p>
                  </a:txBody>
                  <a:tcPr marL="9525" marR="9525" marT="9525" marB="0" anchor="b"/>
                </a:tc>
                <a:tc>
                  <a:txBody>
                    <a:bodyPr/>
                    <a:lstStyle/>
                    <a:p>
                      <a:pPr algn="l" fontAlgn="b"/>
                      <a:r>
                        <a:rPr lang="lv-LV" sz="1800" b="0" i="0" u="none" strike="noStrike" dirty="0">
                          <a:solidFill>
                            <a:srgbClr val="000000"/>
                          </a:solidFill>
                          <a:effectLst/>
                          <a:latin typeface="Calibri" panose="020F0502020204030204" pitchFamily="34" charset="0"/>
                        </a:rPr>
                        <a:t>4.00%</a:t>
                      </a:r>
                    </a:p>
                  </a:txBody>
                  <a:tcPr marL="9525" marR="9525" marT="9525" marB="0" anchor="b"/>
                </a:tc>
                <a:extLst>
                  <a:ext uri="{0D108BD9-81ED-4DB2-BD59-A6C34878D82A}">
                    <a16:rowId xmlns:a16="http://schemas.microsoft.com/office/drawing/2014/main" val="1007364735"/>
                  </a:ext>
                </a:extLst>
              </a:tr>
              <a:tr h="550403">
                <a:tc>
                  <a:txBody>
                    <a:bodyPr/>
                    <a:lstStyle/>
                    <a:p>
                      <a:pPr algn="l" fontAlgn="b"/>
                      <a:r>
                        <a:rPr lang="lv-LV" sz="1800" b="1" i="0" u="none" strike="noStrike" dirty="0">
                          <a:solidFill>
                            <a:srgbClr val="000000"/>
                          </a:solidFill>
                          <a:effectLst/>
                          <a:latin typeface="Calibri" panose="020F0502020204030204" pitchFamily="34" charset="0"/>
                        </a:rPr>
                        <a:t>Mazumtirdzniecība, izņemot automobiļus un motociklus</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110587170.5</a:t>
                      </a:r>
                    </a:p>
                  </a:txBody>
                  <a:tcPr marL="9525" marR="9525" marT="9525" marB="0" anchor="b"/>
                </a:tc>
                <a:tc>
                  <a:txBody>
                    <a:bodyPr/>
                    <a:lstStyle/>
                    <a:p>
                      <a:pPr algn="l" fontAlgn="b"/>
                      <a:r>
                        <a:rPr lang="lv-LV" sz="1800" b="0" i="0" u="none" strike="noStrike" dirty="0">
                          <a:solidFill>
                            <a:srgbClr val="000000"/>
                          </a:solidFill>
                          <a:effectLst/>
                          <a:latin typeface="Calibri" panose="020F0502020204030204" pitchFamily="34" charset="0"/>
                        </a:rPr>
                        <a:t>9995</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11064.25</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8.77%</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9.31%</a:t>
                      </a:r>
                    </a:p>
                  </a:txBody>
                  <a:tcPr marL="9525" marR="9525" marT="9525" marB="0" anchor="b"/>
                </a:tc>
                <a:extLst>
                  <a:ext uri="{0D108BD9-81ED-4DB2-BD59-A6C34878D82A}">
                    <a16:rowId xmlns:a16="http://schemas.microsoft.com/office/drawing/2014/main" val="3888919685"/>
                  </a:ext>
                </a:extLst>
              </a:tr>
              <a:tr h="550403">
                <a:tc>
                  <a:txBody>
                    <a:bodyPr/>
                    <a:lstStyle/>
                    <a:p>
                      <a:pPr algn="l" fontAlgn="b"/>
                      <a:r>
                        <a:rPr lang="lv-LV" sz="1800" b="1" i="0" u="none" strike="noStrike" dirty="0">
                          <a:solidFill>
                            <a:srgbClr val="000000"/>
                          </a:solidFill>
                          <a:effectLst/>
                          <a:latin typeface="Calibri" panose="020F0502020204030204" pitchFamily="34" charset="0"/>
                        </a:rPr>
                        <a:t>Elektroenerģija, gāzes apgāde, </a:t>
                      </a:r>
                      <a:r>
                        <a:rPr lang="lv-LV" sz="1800" b="1" u="none" strike="noStrike" kern="1200" dirty="0">
                          <a:solidFill>
                            <a:schemeClr val="tx1"/>
                          </a:solidFill>
                          <a:effectLst/>
                          <a:latin typeface="+mn-lt"/>
                          <a:ea typeface="+mn-ea"/>
                          <a:cs typeface="+mn-cs"/>
                        </a:rPr>
                        <a:t>siltumapgāde</a:t>
                      </a:r>
                      <a:r>
                        <a:rPr lang="lv-LV" sz="1800" b="1" i="0" u="none" strike="noStrike" dirty="0">
                          <a:solidFill>
                            <a:srgbClr val="000000"/>
                          </a:solidFill>
                          <a:effectLst/>
                          <a:latin typeface="Calibri" panose="020F0502020204030204" pitchFamily="34" charset="0"/>
                        </a:rPr>
                        <a:t> un gaisa kondicionēšana</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68467069.48</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1328</a:t>
                      </a:r>
                    </a:p>
                  </a:txBody>
                  <a:tcPr marL="9525" marR="9525" marT="9525" marB="0" anchor="b"/>
                </a:tc>
                <a:tc>
                  <a:txBody>
                    <a:bodyPr/>
                    <a:lstStyle/>
                    <a:p>
                      <a:pPr algn="l" fontAlgn="b"/>
                      <a:r>
                        <a:rPr lang="lv-LV" sz="1800" b="0" i="0" u="none" strike="noStrike" dirty="0">
                          <a:solidFill>
                            <a:srgbClr val="000000"/>
                          </a:solidFill>
                          <a:effectLst/>
                          <a:latin typeface="Calibri" panose="020F0502020204030204" pitchFamily="34" charset="0"/>
                        </a:rPr>
                        <a:t>51556.53</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5.43%</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1.24%</a:t>
                      </a:r>
                    </a:p>
                  </a:txBody>
                  <a:tcPr marL="9525" marR="9525" marT="9525" marB="0" anchor="b"/>
                </a:tc>
                <a:extLst>
                  <a:ext uri="{0D108BD9-81ED-4DB2-BD59-A6C34878D82A}">
                    <a16:rowId xmlns:a16="http://schemas.microsoft.com/office/drawing/2014/main" val="394738811"/>
                  </a:ext>
                </a:extLst>
              </a:tr>
              <a:tr h="550403">
                <a:tc>
                  <a:txBody>
                    <a:bodyPr/>
                    <a:lstStyle/>
                    <a:p>
                      <a:pPr algn="l" fontAlgn="b"/>
                      <a:r>
                        <a:rPr lang="fr-FR" sz="1800" b="1" i="0" u="none" strike="noStrike" dirty="0" err="1">
                          <a:solidFill>
                            <a:srgbClr val="000000"/>
                          </a:solidFill>
                          <a:effectLst/>
                          <a:latin typeface="Calibri" panose="020F0502020204030204" pitchFamily="34" charset="0"/>
                        </a:rPr>
                        <a:t>Sauszemes</a:t>
                      </a:r>
                      <a:r>
                        <a:rPr lang="fr-FR" sz="1800" b="1" i="0" u="none" strike="noStrike" dirty="0">
                          <a:solidFill>
                            <a:srgbClr val="000000"/>
                          </a:solidFill>
                          <a:effectLst/>
                          <a:latin typeface="Calibri" panose="020F0502020204030204" pitchFamily="34" charset="0"/>
                        </a:rPr>
                        <a:t> transports un </a:t>
                      </a:r>
                      <a:r>
                        <a:rPr lang="fr-FR" sz="1800" b="1" i="0" u="none" strike="noStrike" dirty="0" err="1">
                          <a:solidFill>
                            <a:srgbClr val="000000"/>
                          </a:solidFill>
                          <a:effectLst/>
                          <a:latin typeface="Calibri" panose="020F0502020204030204" pitchFamily="34" charset="0"/>
                        </a:rPr>
                        <a:t>cauruļvadu</a:t>
                      </a:r>
                      <a:r>
                        <a:rPr lang="fr-FR" sz="1800" b="1" i="0" u="none" strike="noStrike" dirty="0">
                          <a:solidFill>
                            <a:srgbClr val="000000"/>
                          </a:solidFill>
                          <a:effectLst/>
                          <a:latin typeface="Calibri" panose="020F0502020204030204" pitchFamily="34" charset="0"/>
                        </a:rPr>
                        <a:t> transports</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66794127.83</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3831</a:t>
                      </a:r>
                    </a:p>
                  </a:txBody>
                  <a:tcPr marL="9525" marR="9525" marT="9525" marB="0" anchor="b"/>
                </a:tc>
                <a:tc>
                  <a:txBody>
                    <a:bodyPr/>
                    <a:lstStyle/>
                    <a:p>
                      <a:pPr algn="l" fontAlgn="b"/>
                      <a:r>
                        <a:rPr lang="lv-LV" sz="1800" b="0" i="0" u="none" strike="noStrike" dirty="0">
                          <a:solidFill>
                            <a:srgbClr val="000000"/>
                          </a:solidFill>
                          <a:effectLst/>
                          <a:latin typeface="Calibri" panose="020F0502020204030204" pitchFamily="34" charset="0"/>
                        </a:rPr>
                        <a:t>17435.17</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5.30%</a:t>
                      </a:r>
                    </a:p>
                  </a:txBody>
                  <a:tcPr marL="9525" marR="9525" marT="9525" marB="0" anchor="b"/>
                </a:tc>
                <a:tc>
                  <a:txBody>
                    <a:bodyPr/>
                    <a:lstStyle/>
                    <a:p>
                      <a:pPr algn="l" fontAlgn="b"/>
                      <a:r>
                        <a:rPr lang="lv-LV" sz="1800" b="0" i="0" u="none" strike="noStrike" dirty="0">
                          <a:solidFill>
                            <a:srgbClr val="000000"/>
                          </a:solidFill>
                          <a:effectLst/>
                          <a:latin typeface="Calibri" panose="020F0502020204030204" pitchFamily="34" charset="0"/>
                        </a:rPr>
                        <a:t>3.57%</a:t>
                      </a:r>
                    </a:p>
                  </a:txBody>
                  <a:tcPr marL="9525" marR="9525" marT="9525" marB="0" anchor="b"/>
                </a:tc>
                <a:extLst>
                  <a:ext uri="{0D108BD9-81ED-4DB2-BD59-A6C34878D82A}">
                    <a16:rowId xmlns:a16="http://schemas.microsoft.com/office/drawing/2014/main" val="3417253098"/>
                  </a:ext>
                </a:extLst>
              </a:tr>
              <a:tr h="820909">
                <a:tc>
                  <a:txBody>
                    <a:bodyPr/>
                    <a:lstStyle/>
                    <a:p>
                      <a:pPr algn="l" fontAlgn="b"/>
                      <a:r>
                        <a:rPr lang="lv-LV" sz="1800" b="1" i="0" u="none" strike="noStrike" dirty="0">
                          <a:solidFill>
                            <a:srgbClr val="000000"/>
                          </a:solidFill>
                          <a:effectLst/>
                          <a:latin typeface="Calibri" panose="020F0502020204030204" pitchFamily="34" charset="0"/>
                        </a:rPr>
                        <a:t>Koksnes, koka un korķa izstrādājumu ražošana, izņemot mēbeles; salmu un pīto izstrādājumu ražošana</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66091495.06</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3323</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19889.10</a:t>
                      </a:r>
                    </a:p>
                  </a:txBody>
                  <a:tcPr marL="9525" marR="9525" marT="9525" marB="0" anchor="b"/>
                </a:tc>
                <a:tc>
                  <a:txBody>
                    <a:bodyPr/>
                    <a:lstStyle/>
                    <a:p>
                      <a:pPr algn="l" fontAlgn="b"/>
                      <a:r>
                        <a:rPr lang="lv-LV" sz="1800" b="0" i="0" u="none" strike="noStrike" dirty="0">
                          <a:solidFill>
                            <a:srgbClr val="000000"/>
                          </a:solidFill>
                          <a:effectLst/>
                          <a:latin typeface="Calibri" panose="020F0502020204030204" pitchFamily="34" charset="0"/>
                        </a:rPr>
                        <a:t>5.24%</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3.10%</a:t>
                      </a:r>
                    </a:p>
                  </a:txBody>
                  <a:tcPr marL="9525" marR="9525" marT="9525" marB="0" anchor="b"/>
                </a:tc>
                <a:extLst>
                  <a:ext uri="{0D108BD9-81ED-4DB2-BD59-A6C34878D82A}">
                    <a16:rowId xmlns:a16="http://schemas.microsoft.com/office/drawing/2014/main" val="1940853845"/>
                  </a:ext>
                </a:extLst>
              </a:tr>
              <a:tr h="279898">
                <a:tc>
                  <a:txBody>
                    <a:bodyPr/>
                    <a:lstStyle/>
                    <a:p>
                      <a:pPr algn="l" fontAlgn="b"/>
                      <a:r>
                        <a:rPr lang="lv-LV" sz="1800" b="1" i="0" u="none" strike="noStrike" dirty="0">
                          <a:solidFill>
                            <a:srgbClr val="000000"/>
                          </a:solidFill>
                          <a:effectLst/>
                          <a:latin typeface="Calibri" panose="020F0502020204030204" pitchFamily="34" charset="0"/>
                        </a:rPr>
                        <a:t>Mežsaimniecība un mežizstrāde</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57110144.39</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2660</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21469.98</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4.53%</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2.48%</a:t>
                      </a:r>
                    </a:p>
                  </a:txBody>
                  <a:tcPr marL="9525" marR="9525" marT="9525" marB="0" anchor="b"/>
                </a:tc>
                <a:extLst>
                  <a:ext uri="{0D108BD9-81ED-4DB2-BD59-A6C34878D82A}">
                    <a16:rowId xmlns:a16="http://schemas.microsoft.com/office/drawing/2014/main" val="1720379750"/>
                  </a:ext>
                </a:extLst>
              </a:tr>
              <a:tr h="550403">
                <a:tc>
                  <a:txBody>
                    <a:bodyPr/>
                    <a:lstStyle/>
                    <a:p>
                      <a:pPr algn="l" fontAlgn="b"/>
                      <a:r>
                        <a:rPr lang="lv-LV" sz="1800" b="1" i="0" u="none" strike="noStrike" dirty="0">
                          <a:solidFill>
                            <a:srgbClr val="000000"/>
                          </a:solidFill>
                          <a:effectLst/>
                          <a:latin typeface="Calibri" panose="020F0502020204030204" pitchFamily="34" charset="0"/>
                        </a:rPr>
                        <a:t>Vairumtirdzniecība, izņemot automobiļus un motociklus</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52055067.48</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2054</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25343.27</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4.13%</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1.91%</a:t>
                      </a:r>
                    </a:p>
                  </a:txBody>
                  <a:tcPr marL="9525" marR="9525" marT="9525" marB="0" anchor="b"/>
                </a:tc>
                <a:extLst>
                  <a:ext uri="{0D108BD9-81ED-4DB2-BD59-A6C34878D82A}">
                    <a16:rowId xmlns:a16="http://schemas.microsoft.com/office/drawing/2014/main" val="1414102159"/>
                  </a:ext>
                </a:extLst>
              </a:tr>
              <a:tr h="550403">
                <a:tc>
                  <a:txBody>
                    <a:bodyPr/>
                    <a:lstStyle/>
                    <a:p>
                      <a:pPr algn="l" fontAlgn="b"/>
                      <a:r>
                        <a:rPr lang="lv-LV" sz="1800" b="1" i="0" u="none" strike="noStrike" dirty="0">
                          <a:solidFill>
                            <a:srgbClr val="000000"/>
                          </a:solidFill>
                          <a:effectLst/>
                          <a:latin typeface="Calibri" panose="020F0502020204030204" pitchFamily="34" charset="0"/>
                        </a:rPr>
                        <a:t>Augkopība un lopkopība, medniecība un saistītas palīgdarbības</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46797945.74</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7051</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6637.07</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3.71%</a:t>
                      </a:r>
                    </a:p>
                  </a:txBody>
                  <a:tcPr marL="9525" marR="9525" marT="9525" marB="0" anchor="b"/>
                </a:tc>
                <a:tc>
                  <a:txBody>
                    <a:bodyPr/>
                    <a:lstStyle/>
                    <a:p>
                      <a:pPr algn="l" fontAlgn="b"/>
                      <a:r>
                        <a:rPr lang="lv-LV" sz="1800" b="0" i="0" u="none" strike="noStrike" dirty="0">
                          <a:solidFill>
                            <a:srgbClr val="000000"/>
                          </a:solidFill>
                          <a:effectLst/>
                          <a:latin typeface="Calibri" panose="020F0502020204030204" pitchFamily="34" charset="0"/>
                        </a:rPr>
                        <a:t>6.57%</a:t>
                      </a:r>
                    </a:p>
                  </a:txBody>
                  <a:tcPr marL="9525" marR="9525" marT="9525" marB="0" anchor="b"/>
                </a:tc>
                <a:extLst>
                  <a:ext uri="{0D108BD9-81ED-4DB2-BD59-A6C34878D82A}">
                    <a16:rowId xmlns:a16="http://schemas.microsoft.com/office/drawing/2014/main" val="3911576483"/>
                  </a:ext>
                </a:extLst>
              </a:tr>
              <a:tr h="602712">
                <a:tc>
                  <a:txBody>
                    <a:bodyPr/>
                    <a:lstStyle/>
                    <a:p>
                      <a:pPr algn="l" fontAlgn="b"/>
                      <a:r>
                        <a:rPr lang="lv-LV" sz="1800" b="1" i="0" u="none" strike="noStrike" dirty="0">
                          <a:solidFill>
                            <a:srgbClr val="000000"/>
                          </a:solidFill>
                          <a:effectLst/>
                          <a:latin typeface="Calibri" panose="020F0502020204030204" pitchFamily="34" charset="0"/>
                        </a:rPr>
                        <a:t>Gatavo metālizstrādājumu ražošana, izņemot mašīnas un iekārtas</a:t>
                      </a:r>
                    </a:p>
                  </a:txBody>
                  <a:tcPr marL="9525" marR="9525" marT="9525" marB="0" anchor="b"/>
                </a:tc>
                <a:tc>
                  <a:txBody>
                    <a:bodyPr/>
                    <a:lstStyle/>
                    <a:p>
                      <a:pPr algn="l" fontAlgn="b"/>
                      <a:r>
                        <a:rPr lang="lv-LV" sz="1800" b="0" i="0" u="none" strike="noStrike" dirty="0">
                          <a:solidFill>
                            <a:srgbClr val="000000"/>
                          </a:solidFill>
                          <a:effectLst/>
                          <a:latin typeface="Calibri" panose="020F0502020204030204" pitchFamily="34" charset="0"/>
                        </a:rPr>
                        <a:t>46584890.8</a:t>
                      </a:r>
                    </a:p>
                  </a:txBody>
                  <a:tcPr marL="9525" marR="9525" marT="9525" marB="0" anchor="b"/>
                </a:tc>
                <a:tc>
                  <a:txBody>
                    <a:bodyPr/>
                    <a:lstStyle/>
                    <a:p>
                      <a:pPr algn="l" fontAlgn="b"/>
                      <a:r>
                        <a:rPr lang="lv-LV" sz="1800" b="0" i="0" u="none" strike="noStrike" dirty="0">
                          <a:solidFill>
                            <a:srgbClr val="000000"/>
                          </a:solidFill>
                          <a:effectLst/>
                          <a:latin typeface="Calibri" panose="020F0502020204030204" pitchFamily="34" charset="0"/>
                        </a:rPr>
                        <a:t>2260</a:t>
                      </a:r>
                    </a:p>
                  </a:txBody>
                  <a:tcPr marL="9525" marR="9525" marT="9525" marB="0" anchor="b"/>
                </a:tc>
                <a:tc>
                  <a:txBody>
                    <a:bodyPr/>
                    <a:lstStyle/>
                    <a:p>
                      <a:pPr algn="l" fontAlgn="b"/>
                      <a:r>
                        <a:rPr lang="lv-LV" sz="1800" b="0" i="0" u="none" strike="noStrike" dirty="0">
                          <a:solidFill>
                            <a:srgbClr val="000000"/>
                          </a:solidFill>
                          <a:effectLst/>
                          <a:latin typeface="Calibri" panose="020F0502020204030204" pitchFamily="34" charset="0"/>
                        </a:rPr>
                        <a:t>20612.78</a:t>
                      </a:r>
                    </a:p>
                  </a:txBody>
                  <a:tcPr marL="9525" marR="9525" marT="9525" marB="0" anchor="b"/>
                </a:tc>
                <a:tc>
                  <a:txBody>
                    <a:bodyPr/>
                    <a:lstStyle/>
                    <a:p>
                      <a:pPr algn="l" fontAlgn="b"/>
                      <a:r>
                        <a:rPr lang="lv-LV" sz="1800" b="0" i="0" u="none" strike="noStrike" dirty="0">
                          <a:solidFill>
                            <a:srgbClr val="000000"/>
                          </a:solidFill>
                          <a:effectLst/>
                          <a:latin typeface="Calibri" panose="020F0502020204030204" pitchFamily="34" charset="0"/>
                        </a:rPr>
                        <a:t>3.70%</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2.11%</a:t>
                      </a:r>
                    </a:p>
                  </a:txBody>
                  <a:tcPr marL="9525" marR="9525" marT="9525" marB="0" anchor="b"/>
                </a:tc>
                <a:extLst>
                  <a:ext uri="{0D108BD9-81ED-4DB2-BD59-A6C34878D82A}">
                    <a16:rowId xmlns:a16="http://schemas.microsoft.com/office/drawing/2014/main" val="3058249995"/>
                  </a:ext>
                </a:extLst>
              </a:tr>
              <a:tr h="279898">
                <a:tc>
                  <a:txBody>
                    <a:bodyPr/>
                    <a:lstStyle/>
                    <a:p>
                      <a:pPr algn="l" fontAlgn="b"/>
                      <a:r>
                        <a:rPr lang="lv-LV" sz="1800" b="1" i="0" u="none" strike="noStrike" dirty="0" err="1">
                          <a:solidFill>
                            <a:srgbClr val="000000"/>
                          </a:solidFill>
                          <a:effectLst/>
                          <a:latin typeface="Calibri" panose="020F0502020204030204" pitchFamily="34" charset="0"/>
                        </a:rPr>
                        <a:t>Inženierbūvniecība</a:t>
                      </a:r>
                      <a:endParaRPr lang="lv-LV"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41445764.83</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1389</a:t>
                      </a:r>
                    </a:p>
                  </a:txBody>
                  <a:tcPr marL="9525" marR="9525" marT="9525" marB="0" anchor="b"/>
                </a:tc>
                <a:tc>
                  <a:txBody>
                    <a:bodyPr/>
                    <a:lstStyle/>
                    <a:p>
                      <a:pPr algn="l" fontAlgn="b"/>
                      <a:r>
                        <a:rPr lang="lv-LV" sz="1800" b="0" i="0" u="none" strike="noStrike">
                          <a:solidFill>
                            <a:srgbClr val="000000"/>
                          </a:solidFill>
                          <a:effectLst/>
                          <a:latin typeface="Calibri" panose="020F0502020204030204" pitchFamily="34" charset="0"/>
                        </a:rPr>
                        <a:t>29838.56</a:t>
                      </a:r>
                    </a:p>
                  </a:txBody>
                  <a:tcPr marL="9525" marR="9525" marT="9525" marB="0" anchor="b"/>
                </a:tc>
                <a:tc>
                  <a:txBody>
                    <a:bodyPr/>
                    <a:lstStyle/>
                    <a:p>
                      <a:pPr algn="l" fontAlgn="b"/>
                      <a:r>
                        <a:rPr lang="lv-LV" sz="1800" b="0" i="0" u="none" strike="noStrike" dirty="0">
                          <a:solidFill>
                            <a:srgbClr val="000000"/>
                          </a:solidFill>
                          <a:effectLst/>
                          <a:latin typeface="Calibri" panose="020F0502020204030204" pitchFamily="34" charset="0"/>
                        </a:rPr>
                        <a:t>3.29%</a:t>
                      </a:r>
                    </a:p>
                  </a:txBody>
                  <a:tcPr marL="9525" marR="9525" marT="9525" marB="0" anchor="b"/>
                </a:tc>
                <a:tc>
                  <a:txBody>
                    <a:bodyPr/>
                    <a:lstStyle/>
                    <a:p>
                      <a:pPr algn="l" fontAlgn="b"/>
                      <a:r>
                        <a:rPr lang="lv-LV" sz="1800" b="0" i="0" u="none" strike="noStrike" dirty="0">
                          <a:solidFill>
                            <a:srgbClr val="000000"/>
                          </a:solidFill>
                          <a:effectLst/>
                          <a:latin typeface="Calibri" panose="020F0502020204030204" pitchFamily="34" charset="0"/>
                        </a:rPr>
                        <a:t>1.29%</a:t>
                      </a:r>
                    </a:p>
                  </a:txBody>
                  <a:tcPr marL="9525" marR="9525" marT="9525" marB="0" anchor="b"/>
                </a:tc>
                <a:extLst>
                  <a:ext uri="{0D108BD9-81ED-4DB2-BD59-A6C34878D82A}">
                    <a16:rowId xmlns:a16="http://schemas.microsoft.com/office/drawing/2014/main" val="2913745065"/>
                  </a:ext>
                </a:extLst>
              </a:tr>
            </a:tbl>
          </a:graphicData>
        </a:graphic>
      </p:graphicFrame>
      <p:sp>
        <p:nvSpPr>
          <p:cNvPr id="4" name="Title 1">
            <a:extLst>
              <a:ext uri="{FF2B5EF4-FFF2-40B4-BE49-F238E27FC236}">
                <a16:creationId xmlns:a16="http://schemas.microsoft.com/office/drawing/2014/main" id="{3BD58793-0827-4D07-B15A-26B63F757F20}"/>
              </a:ext>
            </a:extLst>
          </p:cNvPr>
          <p:cNvSpPr txBox="1">
            <a:spLocks/>
          </p:cNvSpPr>
          <p:nvPr/>
        </p:nvSpPr>
        <p:spPr>
          <a:xfrm>
            <a:off x="315685" y="132896"/>
            <a:ext cx="7083922" cy="767435"/>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b="1" i="1" dirty="0">
                <a:solidFill>
                  <a:schemeClr val="accent6">
                    <a:lumMod val="75000"/>
                  </a:schemeClr>
                </a:solidFill>
              </a:rPr>
              <a:t>TOP10 pēc pievienotās vērtības – 2017.g.</a:t>
            </a:r>
            <a:endParaRPr lang="lv-LV" i="1" dirty="0">
              <a:solidFill>
                <a:schemeClr val="accent6">
                  <a:lumMod val="75000"/>
                </a:schemeClr>
              </a:solidFill>
            </a:endParaRPr>
          </a:p>
        </p:txBody>
      </p:sp>
    </p:spTree>
    <p:extLst>
      <p:ext uri="{BB962C8B-B14F-4D97-AF65-F5344CB8AC3E}">
        <p14:creationId xmlns:p14="http://schemas.microsoft.com/office/powerpoint/2010/main" val="137244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2600</Words>
  <Application>Microsoft Office PowerPoint</Application>
  <PresentationFormat>Widescreen</PresentationFormat>
  <Paragraphs>1153</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Kurzemes plānošanas reģiona viedā specializācija tagad un nākotnē</vt:lpstr>
      <vt:lpstr>Kurzemes plānošanas reģiona Ilgtspējīgas attīstības stratēģija 2015. – 2030. gadam</vt:lpstr>
      <vt:lpstr>Nozares ar salīdzinošām priekšrocībām (KPR IAS)</vt:lpstr>
      <vt:lpstr>Esošās specializācijas nozares</vt:lpstr>
      <vt:lpstr>Citas attīstības priekšrocības</vt:lpstr>
      <vt:lpstr>Ekonomiskās specializācijas attīstības virzieni</vt:lpstr>
      <vt:lpstr>PowerPoint Presentation</vt:lpstr>
      <vt:lpstr>PowerPoint Presentation</vt:lpstr>
      <vt:lpstr>PowerPoint Presentation</vt:lpstr>
      <vt:lpstr>PowerPoint Presentation</vt:lpstr>
      <vt:lpstr>Liepāja</vt:lpstr>
      <vt:lpstr>PowerPoint Presentation</vt:lpstr>
      <vt:lpstr>Ventspils novads</vt:lpstr>
      <vt:lpstr>Ventspils novads</vt:lpstr>
      <vt:lpstr>PowerPoint Presentation</vt:lpstr>
      <vt:lpstr>PowerPoint Presentation</vt:lpstr>
      <vt:lpstr>Kuldīgas novads + Alsungas novads, Skrundas novads</vt:lpstr>
      <vt:lpstr>Kuldīgas novads + Alsungas novads, Skrundas novads</vt:lpstr>
      <vt:lpstr>PowerPoint Presentation</vt:lpstr>
      <vt:lpstr>Dienvidkurzemes novads</vt:lpstr>
      <vt:lpstr>PowerPoint Presentation</vt:lpstr>
      <vt:lpstr>Dienvidkurzemes novads</vt:lpstr>
      <vt:lpstr>Dienvidkurzemes novads</vt:lpstr>
      <vt:lpstr>PowerPoint Presentation</vt:lpstr>
      <vt:lpstr>Saldus novads + Brocēnu novads</vt:lpstr>
      <vt:lpstr>Saldus novads + Brocēnu novads</vt:lpstr>
      <vt:lpstr>PowerPoint Presentation</vt:lpstr>
      <vt:lpstr>Talsu novads + Dundagas novads, Mērsraga novads, Rojas novads</vt:lpstr>
      <vt:lpstr>Talsu novads + Dundagas novads, Mērsraga novads, Rojas novads</vt:lpstr>
      <vt:lpstr>Talsu novads + Dundagas novads, Mērsraga novads, Rojas novads</vt:lpstr>
      <vt:lpstr>PowerPoint Presentation</vt:lpstr>
      <vt:lpstr>Daži nākotnes izaicinājumi</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Kurzemes plānošanas reģiona viedā specializācija tagad un nākotnē</dc:title>
  <dc:creator>info</dc:creator>
  <cp:lastModifiedBy>Jurijs Kondratenko</cp:lastModifiedBy>
  <cp:revision>5</cp:revision>
  <dcterms:created xsi:type="dcterms:W3CDTF">2020-09-29T15:00:08Z</dcterms:created>
  <dcterms:modified xsi:type="dcterms:W3CDTF">2020-09-30T09:13:33Z</dcterms:modified>
</cp:coreProperties>
</file>